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0"/>
  </p:notesMasterIdLst>
  <p:handoutMasterIdLst>
    <p:handoutMasterId r:id="rId431"/>
  </p:handoutMasterIdLst>
  <p:sldIdLst>
    <p:sldId id="272" r:id="rId2"/>
    <p:sldId id="925" r:id="rId3"/>
    <p:sldId id="409" r:id="rId4"/>
    <p:sldId id="465" r:id="rId5"/>
    <p:sldId id="453" r:id="rId6"/>
    <p:sldId id="408" r:id="rId7"/>
    <p:sldId id="416" r:id="rId8"/>
    <p:sldId id="415" r:id="rId9"/>
    <p:sldId id="945" r:id="rId10"/>
    <p:sldId id="829" r:id="rId11"/>
    <p:sldId id="843" r:id="rId12"/>
    <p:sldId id="938" r:id="rId13"/>
    <p:sldId id="912" r:id="rId14"/>
    <p:sldId id="913" r:id="rId15"/>
    <p:sldId id="849" r:id="rId16"/>
    <p:sldId id="914" r:id="rId17"/>
    <p:sldId id="850" r:id="rId18"/>
    <p:sldId id="851" r:id="rId19"/>
    <p:sldId id="853" r:id="rId20"/>
    <p:sldId id="855" r:id="rId21"/>
    <p:sldId id="857" r:id="rId22"/>
    <p:sldId id="885" r:id="rId23"/>
    <p:sldId id="856" r:id="rId24"/>
    <p:sldId id="884" r:id="rId25"/>
    <p:sldId id="927" r:id="rId26"/>
    <p:sldId id="854" r:id="rId27"/>
    <p:sldId id="852" r:id="rId28"/>
    <p:sldId id="880" r:id="rId29"/>
    <p:sldId id="952" r:id="rId30"/>
    <p:sldId id="953" r:id="rId31"/>
    <p:sldId id="950" r:id="rId32"/>
    <p:sldId id="951" r:id="rId33"/>
    <p:sldId id="928" r:id="rId34"/>
    <p:sldId id="939" r:id="rId35"/>
    <p:sldId id="813" r:id="rId36"/>
    <p:sldId id="943" r:id="rId37"/>
    <p:sldId id="944" r:id="rId38"/>
    <p:sldId id="942" r:id="rId39"/>
    <p:sldId id="941" r:id="rId40"/>
    <p:sldId id="957" r:id="rId41"/>
    <p:sldId id="930" r:id="rId42"/>
    <p:sldId id="935" r:id="rId43"/>
    <p:sldId id="936" r:id="rId44"/>
    <p:sldId id="931" r:id="rId45"/>
    <p:sldId id="937" r:id="rId46"/>
    <p:sldId id="929" r:id="rId47"/>
    <p:sldId id="949" r:id="rId48"/>
    <p:sldId id="847" r:id="rId49"/>
    <p:sldId id="848" r:id="rId50"/>
    <p:sldId id="259" r:id="rId51"/>
    <p:sldId id="262" r:id="rId52"/>
    <p:sldId id="835" r:id="rId53"/>
    <p:sldId id="265" r:id="rId54"/>
    <p:sldId id="266" r:id="rId55"/>
    <p:sldId id="267" r:id="rId56"/>
    <p:sldId id="809" r:id="rId57"/>
    <p:sldId id="816" r:id="rId58"/>
    <p:sldId id="810" r:id="rId59"/>
    <p:sldId id="888" r:id="rId60"/>
    <p:sldId id="889" r:id="rId61"/>
    <p:sldId id="890" r:id="rId62"/>
    <p:sldId id="886" r:id="rId63"/>
    <p:sldId id="858" r:id="rId64"/>
    <p:sldId id="859" r:id="rId65"/>
    <p:sldId id="862" r:id="rId66"/>
    <p:sldId id="887" r:id="rId67"/>
    <p:sldId id="860" r:id="rId68"/>
    <p:sldId id="861" r:id="rId69"/>
    <p:sldId id="863" r:id="rId70"/>
    <p:sldId id="864" r:id="rId71"/>
    <p:sldId id="811" r:id="rId72"/>
    <p:sldId id="812" r:id="rId73"/>
    <p:sldId id="883" r:id="rId74"/>
    <p:sldId id="915" r:id="rId75"/>
    <p:sldId id="882" r:id="rId76"/>
    <p:sldId id="881" r:id="rId77"/>
    <p:sldId id="916" r:id="rId78"/>
    <p:sldId id="917" r:id="rId79"/>
    <p:sldId id="919" r:id="rId80"/>
    <p:sldId id="921" r:id="rId81"/>
    <p:sldId id="959" r:id="rId82"/>
    <p:sldId id="958" r:id="rId83"/>
    <p:sldId id="960" r:id="rId84"/>
    <p:sldId id="961" r:id="rId85"/>
    <p:sldId id="946" r:id="rId86"/>
    <p:sldId id="947" r:id="rId87"/>
    <p:sldId id="956" r:id="rId88"/>
    <p:sldId id="948" r:id="rId89"/>
    <p:sldId id="954" r:id="rId90"/>
    <p:sldId id="955" r:id="rId91"/>
    <p:sldId id="920" r:id="rId92"/>
    <p:sldId id="922" r:id="rId93"/>
    <p:sldId id="924" r:id="rId94"/>
    <p:sldId id="923" r:id="rId95"/>
    <p:sldId id="940" r:id="rId96"/>
    <p:sldId id="814" r:id="rId97"/>
    <p:sldId id="891" r:id="rId98"/>
    <p:sldId id="257" r:id="rId99"/>
    <p:sldId id="260" r:id="rId100"/>
    <p:sldId id="817" r:id="rId101"/>
    <p:sldId id="815" r:id="rId102"/>
    <p:sldId id="963" r:id="rId103"/>
    <p:sldId id="926" r:id="rId104"/>
    <p:sldId id="836" r:id="rId105"/>
    <p:sldId id="968" r:id="rId106"/>
    <p:sldId id="969" r:id="rId107"/>
    <p:sldId id="964" r:id="rId108"/>
    <p:sldId id="962" r:id="rId109"/>
    <p:sldId id="818" r:id="rId110"/>
    <p:sldId id="965" r:id="rId111"/>
    <p:sldId id="966" r:id="rId112"/>
    <p:sldId id="967" r:id="rId113"/>
    <p:sldId id="932" r:id="rId114"/>
    <p:sldId id="970" r:id="rId115"/>
    <p:sldId id="933" r:id="rId116"/>
    <p:sldId id="973" r:id="rId117"/>
    <p:sldId id="972" r:id="rId118"/>
    <p:sldId id="974" r:id="rId119"/>
    <p:sldId id="975" r:id="rId120"/>
    <p:sldId id="976" r:id="rId121"/>
    <p:sldId id="977" r:id="rId122"/>
    <p:sldId id="978" r:id="rId123"/>
    <p:sldId id="979" r:id="rId124"/>
    <p:sldId id="980" r:id="rId125"/>
    <p:sldId id="981" r:id="rId126"/>
    <p:sldId id="982" r:id="rId127"/>
    <p:sldId id="971" r:id="rId128"/>
    <p:sldId id="984" r:id="rId129"/>
    <p:sldId id="983" r:id="rId130"/>
    <p:sldId id="986" r:id="rId131"/>
    <p:sldId id="987" r:id="rId132"/>
    <p:sldId id="988" r:id="rId133"/>
    <p:sldId id="258" r:id="rId134"/>
    <p:sldId id="989" r:id="rId135"/>
    <p:sldId id="990" r:id="rId136"/>
    <p:sldId id="991" r:id="rId137"/>
    <p:sldId id="992" r:id="rId138"/>
    <p:sldId id="993" r:id="rId139"/>
    <p:sldId id="1067" r:id="rId140"/>
    <p:sldId id="1068" r:id="rId141"/>
    <p:sldId id="1096" r:id="rId142"/>
    <p:sldId id="1099" r:id="rId143"/>
    <p:sldId id="1097" r:id="rId144"/>
    <p:sldId id="1098" r:id="rId145"/>
    <p:sldId id="1150" r:id="rId146"/>
    <p:sldId id="1149" r:id="rId147"/>
    <p:sldId id="1112" r:id="rId148"/>
    <p:sldId id="1078" r:id="rId149"/>
    <p:sldId id="1079" r:id="rId150"/>
    <p:sldId id="1084" r:id="rId151"/>
    <p:sldId id="1085" r:id="rId152"/>
    <p:sldId id="1086" r:id="rId153"/>
    <p:sldId id="1080" r:id="rId154"/>
    <p:sldId id="1081" r:id="rId155"/>
    <p:sldId id="1082" r:id="rId156"/>
    <p:sldId id="1083" r:id="rId157"/>
    <p:sldId id="1131" r:id="rId158"/>
    <p:sldId id="1087" r:id="rId159"/>
    <p:sldId id="1088" r:id="rId160"/>
    <p:sldId id="1132" r:id="rId161"/>
    <p:sldId id="1133" r:id="rId162"/>
    <p:sldId id="1134" r:id="rId163"/>
    <p:sldId id="1135" r:id="rId164"/>
    <p:sldId id="1136" r:id="rId165"/>
    <p:sldId id="1137" r:id="rId166"/>
    <p:sldId id="1139" r:id="rId167"/>
    <p:sldId id="1141" r:id="rId168"/>
    <p:sldId id="1138" r:id="rId169"/>
    <p:sldId id="1140" r:id="rId170"/>
    <p:sldId id="1143" r:id="rId171"/>
    <p:sldId id="1142" r:id="rId172"/>
    <p:sldId id="1144" r:id="rId173"/>
    <p:sldId id="1145" r:id="rId174"/>
    <p:sldId id="1146" r:id="rId175"/>
    <p:sldId id="1147" r:id="rId176"/>
    <p:sldId id="1148" r:id="rId177"/>
    <p:sldId id="1089" r:id="rId178"/>
    <p:sldId id="1151" r:id="rId179"/>
    <p:sldId id="1090" r:id="rId180"/>
    <p:sldId id="1152" r:id="rId181"/>
    <p:sldId id="1153" r:id="rId182"/>
    <p:sldId id="1154" r:id="rId183"/>
    <p:sldId id="1155" r:id="rId184"/>
    <p:sldId id="1156" r:id="rId185"/>
    <p:sldId id="1157" r:id="rId186"/>
    <p:sldId id="1158" r:id="rId187"/>
    <p:sldId id="1159" r:id="rId188"/>
    <p:sldId id="1161" r:id="rId189"/>
    <p:sldId id="1160" r:id="rId190"/>
    <p:sldId id="1091" r:id="rId191"/>
    <p:sldId id="1124" r:id="rId192"/>
    <p:sldId id="1125" r:id="rId193"/>
    <p:sldId id="1118" r:id="rId194"/>
    <p:sldId id="1092" r:id="rId195"/>
    <p:sldId id="1093" r:id="rId196"/>
    <p:sldId id="1119" r:id="rId197"/>
    <p:sldId id="1094" r:id="rId198"/>
    <p:sldId id="1126" r:id="rId199"/>
    <p:sldId id="1128" r:id="rId200"/>
    <p:sldId id="1127" r:id="rId201"/>
    <p:sldId id="1162" r:id="rId202"/>
    <p:sldId id="1163" r:id="rId203"/>
    <p:sldId id="1164" r:id="rId204"/>
    <p:sldId id="1165" r:id="rId205"/>
    <p:sldId id="1168" r:id="rId206"/>
    <p:sldId id="1166" r:id="rId207"/>
    <p:sldId id="1167" r:id="rId208"/>
    <p:sldId id="1120" r:id="rId209"/>
    <p:sldId id="1121" r:id="rId210"/>
    <p:sldId id="1122" r:id="rId211"/>
    <p:sldId id="1123" r:id="rId212"/>
    <p:sldId id="1095" r:id="rId213"/>
    <p:sldId id="1100" r:id="rId214"/>
    <p:sldId id="1101" r:id="rId215"/>
    <p:sldId id="1103" r:id="rId216"/>
    <p:sldId id="1102" r:id="rId217"/>
    <p:sldId id="994" r:id="rId218"/>
    <p:sldId id="995" r:id="rId219"/>
    <p:sldId id="996" r:id="rId220"/>
    <p:sldId id="985" r:id="rId221"/>
    <p:sldId id="998" r:id="rId222"/>
    <p:sldId id="999" r:id="rId223"/>
    <p:sldId id="1000" r:id="rId224"/>
    <p:sldId id="1001" r:id="rId225"/>
    <p:sldId id="1002" r:id="rId226"/>
    <p:sldId id="1003" r:id="rId227"/>
    <p:sldId id="1004" r:id="rId228"/>
    <p:sldId id="1005" r:id="rId229"/>
    <p:sldId id="1006" r:id="rId230"/>
    <p:sldId id="1007" r:id="rId231"/>
    <p:sldId id="1008" r:id="rId232"/>
    <p:sldId id="1009" r:id="rId233"/>
    <p:sldId id="1010" r:id="rId234"/>
    <p:sldId id="1011" r:id="rId235"/>
    <p:sldId id="1012" r:id="rId236"/>
    <p:sldId id="1129" r:id="rId237"/>
    <p:sldId id="1130" r:id="rId238"/>
    <p:sldId id="1169" r:id="rId239"/>
    <p:sldId id="1109" r:id="rId240"/>
    <p:sldId id="1105" r:id="rId241"/>
    <p:sldId id="1116" r:id="rId242"/>
    <p:sldId id="1106" r:id="rId243"/>
    <p:sldId id="1107" r:id="rId244"/>
    <p:sldId id="1108" r:id="rId245"/>
    <p:sldId id="1013" r:id="rId246"/>
    <p:sldId id="1014" r:id="rId247"/>
    <p:sldId id="1015" r:id="rId248"/>
    <p:sldId id="1016" r:id="rId249"/>
    <p:sldId id="1017" r:id="rId250"/>
    <p:sldId id="1018" r:id="rId251"/>
    <p:sldId id="1019" r:id="rId252"/>
    <p:sldId id="1020" r:id="rId253"/>
    <p:sldId id="1021" r:id="rId254"/>
    <p:sldId id="1022" r:id="rId255"/>
    <p:sldId id="1023" r:id="rId256"/>
    <p:sldId id="1024" r:id="rId257"/>
    <p:sldId id="1025" r:id="rId258"/>
    <p:sldId id="1026" r:id="rId259"/>
    <p:sldId id="1027" r:id="rId260"/>
    <p:sldId id="1028" r:id="rId261"/>
    <p:sldId id="1029" r:id="rId262"/>
    <p:sldId id="1170" r:id="rId263"/>
    <p:sldId id="1171" r:id="rId264"/>
    <p:sldId id="1209" r:id="rId265"/>
    <p:sldId id="1210" r:id="rId266"/>
    <p:sldId id="1172" r:id="rId267"/>
    <p:sldId id="1173" r:id="rId268"/>
    <p:sldId id="1211" r:id="rId269"/>
    <p:sldId id="1228" r:id="rId270"/>
    <p:sldId id="1226" r:id="rId271"/>
    <p:sldId id="1208" r:id="rId272"/>
    <p:sldId id="1227" r:id="rId273"/>
    <p:sldId id="1229" r:id="rId274"/>
    <p:sldId id="1230" r:id="rId275"/>
    <p:sldId id="1231" r:id="rId276"/>
    <p:sldId id="1232" r:id="rId277"/>
    <p:sldId id="1234" r:id="rId278"/>
    <p:sldId id="1235" r:id="rId279"/>
    <p:sldId id="1233" r:id="rId280"/>
    <p:sldId id="1225" r:id="rId281"/>
    <p:sldId id="1224" r:id="rId282"/>
    <p:sldId id="1207" r:id="rId283"/>
    <p:sldId id="1212" r:id="rId284"/>
    <p:sldId id="1205" r:id="rId285"/>
    <p:sldId id="1204" r:id="rId286"/>
    <p:sldId id="1174" r:id="rId287"/>
    <p:sldId id="1176" r:id="rId288"/>
    <p:sldId id="1177" r:id="rId289"/>
    <p:sldId id="1175" r:id="rId290"/>
    <p:sldId id="1178" r:id="rId291"/>
    <p:sldId id="1179" r:id="rId292"/>
    <p:sldId id="1180" r:id="rId293"/>
    <p:sldId id="1181" r:id="rId294"/>
    <p:sldId id="1182" r:id="rId295"/>
    <p:sldId id="1185" r:id="rId296"/>
    <p:sldId id="1186" r:id="rId297"/>
    <p:sldId id="1184" r:id="rId298"/>
    <p:sldId id="1189" r:id="rId299"/>
    <p:sldId id="1190" r:id="rId300"/>
    <p:sldId id="1187" r:id="rId301"/>
    <p:sldId id="1192" r:id="rId302"/>
    <p:sldId id="1191" r:id="rId303"/>
    <p:sldId id="1193" r:id="rId304"/>
    <p:sldId id="1188" r:id="rId305"/>
    <p:sldId id="1194" r:id="rId306"/>
    <p:sldId id="1195" r:id="rId307"/>
    <p:sldId id="1198" r:id="rId308"/>
    <p:sldId id="1196" r:id="rId309"/>
    <p:sldId id="1197" r:id="rId310"/>
    <p:sldId id="1199" r:id="rId311"/>
    <p:sldId id="1200" r:id="rId312"/>
    <p:sldId id="1201" r:id="rId313"/>
    <p:sldId id="1110" r:id="rId314"/>
    <p:sldId id="1111" r:id="rId315"/>
    <p:sldId id="1117" r:id="rId316"/>
    <p:sldId id="1113" r:id="rId317"/>
    <p:sldId id="1202" r:id="rId318"/>
    <p:sldId id="1213" r:id="rId319"/>
    <p:sldId id="1214" r:id="rId320"/>
    <p:sldId id="1215" r:id="rId321"/>
    <p:sldId id="1216" r:id="rId322"/>
    <p:sldId id="1217" r:id="rId323"/>
    <p:sldId id="1203" r:id="rId324"/>
    <p:sldId id="1206" r:id="rId325"/>
    <p:sldId id="1114" r:id="rId326"/>
    <p:sldId id="1115" r:id="rId327"/>
    <p:sldId id="1218" r:id="rId328"/>
    <p:sldId id="1219" r:id="rId329"/>
    <p:sldId id="1220" r:id="rId330"/>
    <p:sldId id="1221" r:id="rId331"/>
    <p:sldId id="1222" r:id="rId332"/>
    <p:sldId id="1223" r:id="rId333"/>
    <p:sldId id="1030" r:id="rId334"/>
    <p:sldId id="1031" r:id="rId335"/>
    <p:sldId id="1032" r:id="rId336"/>
    <p:sldId id="1033" r:id="rId337"/>
    <p:sldId id="1034" r:id="rId338"/>
    <p:sldId id="1035" r:id="rId339"/>
    <p:sldId id="1036" r:id="rId340"/>
    <p:sldId id="1037" r:id="rId341"/>
    <p:sldId id="1038" r:id="rId342"/>
    <p:sldId id="1039" r:id="rId343"/>
    <p:sldId id="1040" r:id="rId344"/>
    <p:sldId id="1041" r:id="rId345"/>
    <p:sldId id="1042" r:id="rId346"/>
    <p:sldId id="1043" r:id="rId347"/>
    <p:sldId id="1044" r:id="rId348"/>
    <p:sldId id="1045" r:id="rId349"/>
    <p:sldId id="1046" r:id="rId350"/>
    <p:sldId id="899" r:id="rId351"/>
    <p:sldId id="1047" r:id="rId352"/>
    <p:sldId id="900" r:id="rId353"/>
    <p:sldId id="1048" r:id="rId354"/>
    <p:sldId id="1049" r:id="rId355"/>
    <p:sldId id="1050" r:id="rId356"/>
    <p:sldId id="1051" r:id="rId357"/>
    <p:sldId id="1052" r:id="rId358"/>
    <p:sldId id="1053" r:id="rId359"/>
    <p:sldId id="1054" r:id="rId360"/>
    <p:sldId id="1055" r:id="rId361"/>
    <p:sldId id="1056" r:id="rId362"/>
    <p:sldId id="1057" r:id="rId363"/>
    <p:sldId id="1058" r:id="rId364"/>
    <p:sldId id="1059" r:id="rId365"/>
    <p:sldId id="1060" r:id="rId366"/>
    <p:sldId id="1061" r:id="rId367"/>
    <p:sldId id="1062" r:id="rId368"/>
    <p:sldId id="1063" r:id="rId369"/>
    <p:sldId id="1064" r:id="rId370"/>
    <p:sldId id="1065" r:id="rId371"/>
    <p:sldId id="1066" r:id="rId372"/>
    <p:sldId id="1069" r:id="rId373"/>
    <p:sldId id="1070" r:id="rId374"/>
    <p:sldId id="1071" r:id="rId375"/>
    <p:sldId id="1072" r:id="rId376"/>
    <p:sldId id="1074" r:id="rId377"/>
    <p:sldId id="1075" r:id="rId378"/>
    <p:sldId id="1073" r:id="rId379"/>
    <p:sldId id="1076" r:id="rId380"/>
    <p:sldId id="1077" r:id="rId381"/>
    <p:sldId id="901" r:id="rId382"/>
    <p:sldId id="838" r:id="rId383"/>
    <p:sldId id="819" r:id="rId384"/>
    <p:sldId id="820" r:id="rId385"/>
    <p:sldId id="821" r:id="rId386"/>
    <p:sldId id="822" r:id="rId387"/>
    <p:sldId id="823" r:id="rId388"/>
    <p:sldId id="824" r:id="rId389"/>
    <p:sldId id="825" r:id="rId390"/>
    <p:sldId id="839" r:id="rId391"/>
    <p:sldId id="840" r:id="rId392"/>
    <p:sldId id="908" r:id="rId393"/>
    <p:sldId id="909" r:id="rId394"/>
    <p:sldId id="910" r:id="rId395"/>
    <p:sldId id="911" r:id="rId396"/>
    <p:sldId id="841" r:id="rId397"/>
    <p:sldId id="842" r:id="rId398"/>
    <p:sldId id="844" r:id="rId399"/>
    <p:sldId id="845" r:id="rId400"/>
    <p:sldId id="846" r:id="rId401"/>
    <p:sldId id="865" r:id="rId402"/>
    <p:sldId id="866" r:id="rId403"/>
    <p:sldId id="871" r:id="rId404"/>
    <p:sldId id="867" r:id="rId405"/>
    <p:sldId id="872" r:id="rId406"/>
    <p:sldId id="870" r:id="rId407"/>
    <p:sldId id="873" r:id="rId408"/>
    <p:sldId id="868" r:id="rId409"/>
    <p:sldId id="869" r:id="rId410"/>
    <p:sldId id="874" r:id="rId411"/>
    <p:sldId id="875" r:id="rId412"/>
    <p:sldId id="876" r:id="rId413"/>
    <p:sldId id="877" r:id="rId414"/>
    <p:sldId id="878" r:id="rId415"/>
    <p:sldId id="879" r:id="rId416"/>
    <p:sldId id="892" r:id="rId417"/>
    <p:sldId id="893" r:id="rId418"/>
    <p:sldId id="902" r:id="rId419"/>
    <p:sldId id="903" r:id="rId420"/>
    <p:sldId id="905" r:id="rId421"/>
    <p:sldId id="904" r:id="rId422"/>
    <p:sldId id="894" r:id="rId423"/>
    <p:sldId id="896" r:id="rId424"/>
    <p:sldId id="897" r:id="rId425"/>
    <p:sldId id="898" r:id="rId426"/>
    <p:sldId id="826" r:id="rId427"/>
    <p:sldId id="827" r:id="rId428"/>
    <p:sldId id="828" r:id="rId429"/>
  </p:sldIdLst>
  <p:sldSz cx="12192000" cy="6858000"/>
  <p:notesSz cx="6858000" cy="9144000"/>
  <p:defaultTextStyle>
    <a:defPPr rtl="0">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26C2E68D-1887-475C-9766-04AD9E9F622C}">
          <p14:sldIdLst>
            <p14:sldId id="272"/>
            <p14:sldId id="925"/>
            <p14:sldId id="409"/>
            <p14:sldId id="465"/>
            <p14:sldId id="453"/>
            <p14:sldId id="408"/>
            <p14:sldId id="416"/>
            <p14:sldId id="415"/>
            <p14:sldId id="945"/>
            <p14:sldId id="829"/>
            <p14:sldId id="843"/>
            <p14:sldId id="938"/>
            <p14:sldId id="912"/>
            <p14:sldId id="913"/>
            <p14:sldId id="849"/>
            <p14:sldId id="914"/>
            <p14:sldId id="850"/>
            <p14:sldId id="851"/>
            <p14:sldId id="853"/>
            <p14:sldId id="855"/>
            <p14:sldId id="857"/>
            <p14:sldId id="885"/>
            <p14:sldId id="856"/>
            <p14:sldId id="884"/>
            <p14:sldId id="927"/>
            <p14:sldId id="854"/>
            <p14:sldId id="852"/>
            <p14:sldId id="880"/>
            <p14:sldId id="952"/>
            <p14:sldId id="953"/>
            <p14:sldId id="950"/>
            <p14:sldId id="951"/>
            <p14:sldId id="928"/>
            <p14:sldId id="939"/>
            <p14:sldId id="813"/>
            <p14:sldId id="943"/>
            <p14:sldId id="944"/>
            <p14:sldId id="942"/>
            <p14:sldId id="941"/>
            <p14:sldId id="957"/>
            <p14:sldId id="930"/>
            <p14:sldId id="935"/>
            <p14:sldId id="936"/>
            <p14:sldId id="931"/>
            <p14:sldId id="937"/>
            <p14:sldId id="929"/>
            <p14:sldId id="949"/>
            <p14:sldId id="847"/>
            <p14:sldId id="848"/>
            <p14:sldId id="259"/>
            <p14:sldId id="262"/>
            <p14:sldId id="835"/>
            <p14:sldId id="265"/>
            <p14:sldId id="266"/>
            <p14:sldId id="267"/>
            <p14:sldId id="809"/>
            <p14:sldId id="816"/>
            <p14:sldId id="810"/>
            <p14:sldId id="888"/>
            <p14:sldId id="889"/>
            <p14:sldId id="890"/>
            <p14:sldId id="886"/>
            <p14:sldId id="858"/>
            <p14:sldId id="859"/>
            <p14:sldId id="862"/>
            <p14:sldId id="887"/>
            <p14:sldId id="860"/>
            <p14:sldId id="861"/>
            <p14:sldId id="863"/>
            <p14:sldId id="864"/>
            <p14:sldId id="811"/>
            <p14:sldId id="812"/>
            <p14:sldId id="883"/>
            <p14:sldId id="915"/>
            <p14:sldId id="882"/>
            <p14:sldId id="881"/>
            <p14:sldId id="916"/>
            <p14:sldId id="917"/>
            <p14:sldId id="919"/>
            <p14:sldId id="921"/>
            <p14:sldId id="959"/>
            <p14:sldId id="958"/>
            <p14:sldId id="960"/>
            <p14:sldId id="961"/>
            <p14:sldId id="946"/>
            <p14:sldId id="947"/>
            <p14:sldId id="956"/>
            <p14:sldId id="948"/>
            <p14:sldId id="954"/>
            <p14:sldId id="955"/>
            <p14:sldId id="920"/>
            <p14:sldId id="922"/>
            <p14:sldId id="924"/>
            <p14:sldId id="923"/>
            <p14:sldId id="940"/>
            <p14:sldId id="814"/>
            <p14:sldId id="891"/>
            <p14:sldId id="257"/>
            <p14:sldId id="260"/>
            <p14:sldId id="817"/>
            <p14:sldId id="815"/>
            <p14:sldId id="963"/>
            <p14:sldId id="926"/>
            <p14:sldId id="836"/>
            <p14:sldId id="968"/>
            <p14:sldId id="969"/>
            <p14:sldId id="964"/>
            <p14:sldId id="962"/>
            <p14:sldId id="818"/>
            <p14:sldId id="965"/>
            <p14:sldId id="966"/>
            <p14:sldId id="967"/>
            <p14:sldId id="932"/>
            <p14:sldId id="970"/>
            <p14:sldId id="933"/>
            <p14:sldId id="973"/>
            <p14:sldId id="972"/>
            <p14:sldId id="974"/>
            <p14:sldId id="975"/>
            <p14:sldId id="976"/>
            <p14:sldId id="977"/>
            <p14:sldId id="978"/>
            <p14:sldId id="979"/>
            <p14:sldId id="980"/>
            <p14:sldId id="981"/>
            <p14:sldId id="982"/>
            <p14:sldId id="971"/>
            <p14:sldId id="984"/>
            <p14:sldId id="983"/>
            <p14:sldId id="986"/>
            <p14:sldId id="987"/>
            <p14:sldId id="988"/>
            <p14:sldId id="258"/>
            <p14:sldId id="989"/>
            <p14:sldId id="990"/>
            <p14:sldId id="991"/>
            <p14:sldId id="992"/>
            <p14:sldId id="993"/>
            <p14:sldId id="1067"/>
            <p14:sldId id="1068"/>
            <p14:sldId id="1096"/>
            <p14:sldId id="1099"/>
            <p14:sldId id="1097"/>
            <p14:sldId id="1098"/>
            <p14:sldId id="1150"/>
            <p14:sldId id="1149"/>
            <p14:sldId id="1112"/>
            <p14:sldId id="1078"/>
            <p14:sldId id="1079"/>
            <p14:sldId id="1084"/>
            <p14:sldId id="1085"/>
            <p14:sldId id="1086"/>
            <p14:sldId id="1080"/>
            <p14:sldId id="1081"/>
            <p14:sldId id="1082"/>
            <p14:sldId id="1083"/>
            <p14:sldId id="1131"/>
            <p14:sldId id="1087"/>
            <p14:sldId id="1088"/>
            <p14:sldId id="1132"/>
            <p14:sldId id="1133"/>
            <p14:sldId id="1134"/>
            <p14:sldId id="1135"/>
            <p14:sldId id="1136"/>
            <p14:sldId id="1137"/>
            <p14:sldId id="1139"/>
            <p14:sldId id="1141"/>
            <p14:sldId id="1138"/>
            <p14:sldId id="1140"/>
            <p14:sldId id="1143"/>
            <p14:sldId id="1142"/>
            <p14:sldId id="1144"/>
            <p14:sldId id="1145"/>
            <p14:sldId id="1146"/>
            <p14:sldId id="1147"/>
            <p14:sldId id="1148"/>
            <p14:sldId id="1089"/>
            <p14:sldId id="1151"/>
            <p14:sldId id="1090"/>
            <p14:sldId id="1152"/>
            <p14:sldId id="1153"/>
            <p14:sldId id="1154"/>
            <p14:sldId id="1155"/>
            <p14:sldId id="1156"/>
            <p14:sldId id="1157"/>
            <p14:sldId id="1158"/>
            <p14:sldId id="1159"/>
            <p14:sldId id="1161"/>
            <p14:sldId id="1160"/>
            <p14:sldId id="1091"/>
            <p14:sldId id="1124"/>
            <p14:sldId id="1125"/>
            <p14:sldId id="1118"/>
            <p14:sldId id="1092"/>
            <p14:sldId id="1093"/>
            <p14:sldId id="1119"/>
            <p14:sldId id="1094"/>
            <p14:sldId id="1126"/>
            <p14:sldId id="1128"/>
            <p14:sldId id="1127"/>
            <p14:sldId id="1162"/>
            <p14:sldId id="1163"/>
            <p14:sldId id="1164"/>
            <p14:sldId id="1165"/>
            <p14:sldId id="1168"/>
            <p14:sldId id="1166"/>
            <p14:sldId id="1167"/>
            <p14:sldId id="1120"/>
            <p14:sldId id="1121"/>
            <p14:sldId id="1122"/>
            <p14:sldId id="1123"/>
            <p14:sldId id="1095"/>
            <p14:sldId id="1100"/>
            <p14:sldId id="1101"/>
            <p14:sldId id="1103"/>
            <p14:sldId id="1102"/>
            <p14:sldId id="994"/>
            <p14:sldId id="995"/>
            <p14:sldId id="996"/>
            <p14:sldId id="985"/>
            <p14:sldId id="998"/>
            <p14:sldId id="999"/>
            <p14:sldId id="1000"/>
            <p14:sldId id="1001"/>
            <p14:sldId id="1002"/>
            <p14:sldId id="1003"/>
            <p14:sldId id="1004"/>
            <p14:sldId id="1005"/>
            <p14:sldId id="1006"/>
            <p14:sldId id="1007"/>
            <p14:sldId id="1008"/>
            <p14:sldId id="1009"/>
            <p14:sldId id="1010"/>
            <p14:sldId id="1011"/>
            <p14:sldId id="1012"/>
            <p14:sldId id="1129"/>
            <p14:sldId id="1130"/>
            <p14:sldId id="1169"/>
            <p14:sldId id="1109"/>
            <p14:sldId id="1105"/>
            <p14:sldId id="1116"/>
            <p14:sldId id="1106"/>
            <p14:sldId id="1107"/>
            <p14:sldId id="1108"/>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170"/>
            <p14:sldId id="1171"/>
            <p14:sldId id="1209"/>
            <p14:sldId id="1210"/>
            <p14:sldId id="1172"/>
            <p14:sldId id="1173"/>
            <p14:sldId id="1211"/>
            <p14:sldId id="1228"/>
            <p14:sldId id="1226"/>
            <p14:sldId id="1208"/>
            <p14:sldId id="1227"/>
            <p14:sldId id="1229"/>
            <p14:sldId id="1230"/>
            <p14:sldId id="1231"/>
            <p14:sldId id="1232"/>
            <p14:sldId id="1234"/>
            <p14:sldId id="1235"/>
            <p14:sldId id="1233"/>
            <p14:sldId id="1225"/>
            <p14:sldId id="1224"/>
            <p14:sldId id="1207"/>
            <p14:sldId id="1212"/>
            <p14:sldId id="1205"/>
            <p14:sldId id="1204"/>
            <p14:sldId id="1174"/>
            <p14:sldId id="1176"/>
            <p14:sldId id="1177"/>
            <p14:sldId id="1175"/>
            <p14:sldId id="1178"/>
            <p14:sldId id="1179"/>
            <p14:sldId id="1180"/>
            <p14:sldId id="1181"/>
            <p14:sldId id="1182"/>
            <p14:sldId id="1185"/>
            <p14:sldId id="1186"/>
            <p14:sldId id="1184"/>
            <p14:sldId id="1189"/>
            <p14:sldId id="1190"/>
            <p14:sldId id="1187"/>
            <p14:sldId id="1192"/>
            <p14:sldId id="1191"/>
            <p14:sldId id="1193"/>
            <p14:sldId id="1188"/>
            <p14:sldId id="1194"/>
            <p14:sldId id="1195"/>
            <p14:sldId id="1198"/>
            <p14:sldId id="1196"/>
            <p14:sldId id="1197"/>
            <p14:sldId id="1199"/>
            <p14:sldId id="1200"/>
            <p14:sldId id="1201"/>
            <p14:sldId id="1110"/>
            <p14:sldId id="1111"/>
            <p14:sldId id="1117"/>
            <p14:sldId id="1113"/>
            <p14:sldId id="1202"/>
            <p14:sldId id="1213"/>
            <p14:sldId id="1214"/>
            <p14:sldId id="1215"/>
            <p14:sldId id="1216"/>
            <p14:sldId id="1217"/>
            <p14:sldId id="1203"/>
            <p14:sldId id="1206"/>
            <p14:sldId id="1114"/>
            <p14:sldId id="1115"/>
            <p14:sldId id="1218"/>
            <p14:sldId id="1219"/>
            <p14:sldId id="1220"/>
            <p14:sldId id="1221"/>
            <p14:sldId id="1222"/>
            <p14:sldId id="1223"/>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899"/>
            <p14:sldId id="1047"/>
            <p14:sldId id="900"/>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9"/>
            <p14:sldId id="1070"/>
            <p14:sldId id="1071"/>
            <p14:sldId id="1072"/>
            <p14:sldId id="1074"/>
            <p14:sldId id="1075"/>
            <p14:sldId id="1073"/>
            <p14:sldId id="1076"/>
            <p14:sldId id="1077"/>
            <p14:sldId id="901"/>
            <p14:sldId id="838"/>
            <p14:sldId id="819"/>
            <p14:sldId id="820"/>
            <p14:sldId id="821"/>
            <p14:sldId id="822"/>
            <p14:sldId id="823"/>
            <p14:sldId id="824"/>
            <p14:sldId id="825"/>
            <p14:sldId id="839"/>
            <p14:sldId id="840"/>
            <p14:sldId id="908"/>
            <p14:sldId id="909"/>
            <p14:sldId id="910"/>
            <p14:sldId id="911"/>
            <p14:sldId id="841"/>
            <p14:sldId id="842"/>
            <p14:sldId id="844"/>
            <p14:sldId id="845"/>
            <p14:sldId id="846"/>
            <p14:sldId id="865"/>
            <p14:sldId id="866"/>
            <p14:sldId id="871"/>
            <p14:sldId id="867"/>
            <p14:sldId id="872"/>
            <p14:sldId id="870"/>
            <p14:sldId id="873"/>
            <p14:sldId id="868"/>
            <p14:sldId id="869"/>
            <p14:sldId id="874"/>
            <p14:sldId id="875"/>
            <p14:sldId id="876"/>
            <p14:sldId id="877"/>
            <p14:sldId id="878"/>
            <p14:sldId id="879"/>
            <p14:sldId id="892"/>
            <p14:sldId id="893"/>
            <p14:sldId id="902"/>
            <p14:sldId id="903"/>
            <p14:sldId id="905"/>
            <p14:sldId id="904"/>
            <p14:sldId id="894"/>
            <p14:sldId id="896"/>
            <p14:sldId id="897"/>
            <p14:sldId id="898"/>
            <p14:sldId id="826"/>
            <p14:sldId id="827"/>
            <p14:sldId id="828"/>
          </p14:sldIdLst>
        </p14:section>
        <p14:section name="Sekcja bez tytułu" id="{B5AC4B87-EE06-4A1C-8D7D-AFCB43CDBF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416" autoAdjust="0"/>
    <p:restoredTop sz="95226" autoAdjust="0"/>
  </p:normalViewPr>
  <p:slideViewPr>
    <p:cSldViewPr snapToGrid="0">
      <p:cViewPr>
        <p:scale>
          <a:sx n="45" d="100"/>
          <a:sy n="45" d="100"/>
        </p:scale>
        <p:origin x="1142" y="85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8" d="100"/>
          <a:sy n="78" d="100"/>
        </p:scale>
        <p:origin x="4044"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viewProps" Target="view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tableStyles" Target="tableStyles.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presProps" Target="pres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theme" Target="theme/theme1.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17F943-ABCB-48F3-82DC-60229667D16C}" type="datetime1">
              <a:rPr lang="pl-PL" smtClean="0"/>
              <a:t>17.09.2023</a:t>
            </a:fld>
            <a:endParaRPr lang="pl-PL" dirty="0"/>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429267-B04C-4F84-B822-AC88E2AF279A}" type="slidenum">
              <a:rPr lang="pl-PL" smtClean="0"/>
              <a:t>‹#›</a:t>
            </a:fld>
            <a:endParaRPr lang="pl-PL" dirty="0"/>
          </a:p>
        </p:txBody>
      </p:sp>
    </p:spTree>
    <p:extLst>
      <p:ext uri="{BB962C8B-B14F-4D97-AF65-F5344CB8AC3E}">
        <p14:creationId xmlns:p14="http://schemas.microsoft.com/office/powerpoint/2010/main" val="3669036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6049952-D0A3-44A6-9990-FF27B5A47D63}" type="datetime1">
              <a:rPr lang="pl-PL" noProof="0" smtClean="0"/>
              <a:t>17.09.2023</a:t>
            </a:fld>
            <a:endParaRPr lang="pl-PL" noProof="0"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l-PL" noProof="0" dirty="0"/>
              <a:t>Kliknij, aby edytować style wzorców tekstu</a:t>
            </a:r>
          </a:p>
          <a:p>
            <a:pPr lvl="1" rtl="0"/>
            <a:r>
              <a:rPr lang="pl-PL" noProof="0" dirty="0"/>
              <a:t>Drugi poziom</a:t>
            </a:r>
          </a:p>
          <a:p>
            <a:pPr lvl="2" rtl="0"/>
            <a:r>
              <a:rPr lang="pl-PL" noProof="0" dirty="0"/>
              <a:t>Trzeci poziom</a:t>
            </a:r>
          </a:p>
          <a:p>
            <a:pPr lvl="3" rtl="0"/>
            <a:r>
              <a:rPr lang="pl-PL" noProof="0" dirty="0"/>
              <a:t>Czwarty poziom</a:t>
            </a:r>
          </a:p>
          <a:p>
            <a:pPr lvl="4" rtl="0"/>
            <a:r>
              <a:rPr lang="pl-PL" noProof="0" dirty="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93B0CF2-7F87-4E02-A248-870047730F99}" type="slidenum">
              <a:rPr lang="pl-PL" noProof="0" smtClean="0"/>
              <a:t>‹#›</a:t>
            </a:fld>
            <a:endParaRPr lang="pl-PL" noProof="0" dirty="0"/>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a:t>
            </a:fld>
            <a:endParaRPr lang="pl-PL" dirty="0"/>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a:t>
            </a:fld>
            <a:endParaRPr lang="pl-PL" dirty="0"/>
          </a:p>
        </p:txBody>
      </p:sp>
    </p:spTree>
    <p:extLst>
      <p:ext uri="{BB962C8B-B14F-4D97-AF65-F5344CB8AC3E}">
        <p14:creationId xmlns:p14="http://schemas.microsoft.com/office/powerpoint/2010/main" val="12792075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103</a:t>
            </a:fld>
            <a:endParaRPr lang="pl-PL" dirty="0"/>
          </a:p>
        </p:txBody>
      </p:sp>
    </p:spTree>
    <p:extLst>
      <p:ext uri="{BB962C8B-B14F-4D97-AF65-F5344CB8AC3E}">
        <p14:creationId xmlns:p14="http://schemas.microsoft.com/office/powerpoint/2010/main" val="11579642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104</a:t>
            </a:fld>
            <a:endParaRPr lang="pl-PL" dirty="0"/>
          </a:p>
        </p:txBody>
      </p:sp>
    </p:spTree>
    <p:extLst>
      <p:ext uri="{BB962C8B-B14F-4D97-AF65-F5344CB8AC3E}">
        <p14:creationId xmlns:p14="http://schemas.microsoft.com/office/powerpoint/2010/main" val="3610600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105</a:t>
            </a:fld>
            <a:endParaRPr lang="pl-PL" dirty="0"/>
          </a:p>
        </p:txBody>
      </p:sp>
    </p:spTree>
    <p:extLst>
      <p:ext uri="{BB962C8B-B14F-4D97-AF65-F5344CB8AC3E}">
        <p14:creationId xmlns:p14="http://schemas.microsoft.com/office/powerpoint/2010/main" val="30094647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106</a:t>
            </a:fld>
            <a:endParaRPr lang="pl-PL" dirty="0"/>
          </a:p>
        </p:txBody>
      </p:sp>
    </p:spTree>
    <p:extLst>
      <p:ext uri="{BB962C8B-B14F-4D97-AF65-F5344CB8AC3E}">
        <p14:creationId xmlns:p14="http://schemas.microsoft.com/office/powerpoint/2010/main" val="16268947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107</a:t>
            </a:fld>
            <a:endParaRPr lang="pl-PL" dirty="0"/>
          </a:p>
        </p:txBody>
      </p:sp>
    </p:spTree>
    <p:extLst>
      <p:ext uri="{BB962C8B-B14F-4D97-AF65-F5344CB8AC3E}">
        <p14:creationId xmlns:p14="http://schemas.microsoft.com/office/powerpoint/2010/main" val="33353329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108</a:t>
            </a:fld>
            <a:endParaRPr lang="pl-PL" dirty="0"/>
          </a:p>
        </p:txBody>
      </p:sp>
    </p:spTree>
    <p:extLst>
      <p:ext uri="{BB962C8B-B14F-4D97-AF65-F5344CB8AC3E}">
        <p14:creationId xmlns:p14="http://schemas.microsoft.com/office/powerpoint/2010/main" val="19912209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109</a:t>
            </a:fld>
            <a:endParaRPr lang="pl-PL" dirty="0"/>
          </a:p>
        </p:txBody>
      </p:sp>
    </p:spTree>
    <p:extLst>
      <p:ext uri="{BB962C8B-B14F-4D97-AF65-F5344CB8AC3E}">
        <p14:creationId xmlns:p14="http://schemas.microsoft.com/office/powerpoint/2010/main" val="14651568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110</a:t>
            </a:fld>
            <a:endParaRPr lang="pl-PL" dirty="0"/>
          </a:p>
        </p:txBody>
      </p:sp>
    </p:spTree>
    <p:extLst>
      <p:ext uri="{BB962C8B-B14F-4D97-AF65-F5344CB8AC3E}">
        <p14:creationId xmlns:p14="http://schemas.microsoft.com/office/powerpoint/2010/main" val="14812411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111</a:t>
            </a:fld>
            <a:endParaRPr lang="pl-PL" dirty="0"/>
          </a:p>
        </p:txBody>
      </p:sp>
    </p:spTree>
    <p:extLst>
      <p:ext uri="{BB962C8B-B14F-4D97-AF65-F5344CB8AC3E}">
        <p14:creationId xmlns:p14="http://schemas.microsoft.com/office/powerpoint/2010/main" val="2500742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112</a:t>
            </a:fld>
            <a:endParaRPr lang="pl-PL" dirty="0"/>
          </a:p>
        </p:txBody>
      </p:sp>
    </p:spTree>
    <p:extLst>
      <p:ext uri="{BB962C8B-B14F-4D97-AF65-F5344CB8AC3E}">
        <p14:creationId xmlns:p14="http://schemas.microsoft.com/office/powerpoint/2010/main" val="19469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a:t>
            </a:fld>
            <a:endParaRPr lang="pl-PL" dirty="0"/>
          </a:p>
        </p:txBody>
      </p:sp>
    </p:spTree>
    <p:extLst>
      <p:ext uri="{BB962C8B-B14F-4D97-AF65-F5344CB8AC3E}">
        <p14:creationId xmlns:p14="http://schemas.microsoft.com/office/powerpoint/2010/main" val="26156722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113</a:t>
            </a:fld>
            <a:endParaRPr lang="pl-PL" dirty="0"/>
          </a:p>
        </p:txBody>
      </p:sp>
    </p:spTree>
    <p:extLst>
      <p:ext uri="{BB962C8B-B14F-4D97-AF65-F5344CB8AC3E}">
        <p14:creationId xmlns:p14="http://schemas.microsoft.com/office/powerpoint/2010/main" val="24221503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114</a:t>
            </a:fld>
            <a:endParaRPr lang="pl-PL" dirty="0"/>
          </a:p>
        </p:txBody>
      </p:sp>
    </p:spTree>
    <p:extLst>
      <p:ext uri="{BB962C8B-B14F-4D97-AF65-F5344CB8AC3E}">
        <p14:creationId xmlns:p14="http://schemas.microsoft.com/office/powerpoint/2010/main" val="30407088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115</a:t>
            </a:fld>
            <a:endParaRPr lang="pl-PL" dirty="0"/>
          </a:p>
        </p:txBody>
      </p:sp>
    </p:spTree>
    <p:extLst>
      <p:ext uri="{BB962C8B-B14F-4D97-AF65-F5344CB8AC3E}">
        <p14:creationId xmlns:p14="http://schemas.microsoft.com/office/powerpoint/2010/main" val="2403589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116</a:t>
            </a:fld>
            <a:endParaRPr lang="pl-PL" dirty="0"/>
          </a:p>
        </p:txBody>
      </p:sp>
    </p:spTree>
    <p:extLst>
      <p:ext uri="{BB962C8B-B14F-4D97-AF65-F5344CB8AC3E}">
        <p14:creationId xmlns:p14="http://schemas.microsoft.com/office/powerpoint/2010/main" val="16117337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117</a:t>
            </a:fld>
            <a:endParaRPr lang="pl-PL" dirty="0"/>
          </a:p>
        </p:txBody>
      </p:sp>
    </p:spTree>
    <p:extLst>
      <p:ext uri="{BB962C8B-B14F-4D97-AF65-F5344CB8AC3E}">
        <p14:creationId xmlns:p14="http://schemas.microsoft.com/office/powerpoint/2010/main" val="17528110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118</a:t>
            </a:fld>
            <a:endParaRPr lang="pl-PL" dirty="0"/>
          </a:p>
        </p:txBody>
      </p:sp>
    </p:spTree>
    <p:extLst>
      <p:ext uri="{BB962C8B-B14F-4D97-AF65-F5344CB8AC3E}">
        <p14:creationId xmlns:p14="http://schemas.microsoft.com/office/powerpoint/2010/main" val="14994040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119</a:t>
            </a:fld>
            <a:endParaRPr lang="pl-PL" dirty="0"/>
          </a:p>
        </p:txBody>
      </p:sp>
    </p:spTree>
    <p:extLst>
      <p:ext uri="{BB962C8B-B14F-4D97-AF65-F5344CB8AC3E}">
        <p14:creationId xmlns:p14="http://schemas.microsoft.com/office/powerpoint/2010/main" val="5384740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120</a:t>
            </a:fld>
            <a:endParaRPr lang="pl-PL" dirty="0"/>
          </a:p>
        </p:txBody>
      </p:sp>
    </p:spTree>
    <p:extLst>
      <p:ext uri="{BB962C8B-B14F-4D97-AF65-F5344CB8AC3E}">
        <p14:creationId xmlns:p14="http://schemas.microsoft.com/office/powerpoint/2010/main" val="24064326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121</a:t>
            </a:fld>
            <a:endParaRPr lang="pl-PL" dirty="0"/>
          </a:p>
        </p:txBody>
      </p:sp>
    </p:spTree>
    <p:extLst>
      <p:ext uri="{BB962C8B-B14F-4D97-AF65-F5344CB8AC3E}">
        <p14:creationId xmlns:p14="http://schemas.microsoft.com/office/powerpoint/2010/main" val="246365827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122</a:t>
            </a:fld>
            <a:endParaRPr lang="pl-PL" dirty="0"/>
          </a:p>
        </p:txBody>
      </p:sp>
    </p:spTree>
    <p:extLst>
      <p:ext uri="{BB962C8B-B14F-4D97-AF65-F5344CB8AC3E}">
        <p14:creationId xmlns:p14="http://schemas.microsoft.com/office/powerpoint/2010/main" val="94220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a:t>
            </a:fld>
            <a:endParaRPr lang="pl-PL" dirty="0"/>
          </a:p>
        </p:txBody>
      </p:sp>
    </p:spTree>
    <p:extLst>
      <p:ext uri="{BB962C8B-B14F-4D97-AF65-F5344CB8AC3E}">
        <p14:creationId xmlns:p14="http://schemas.microsoft.com/office/powerpoint/2010/main" val="27085933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123</a:t>
            </a:fld>
            <a:endParaRPr lang="pl-PL" dirty="0"/>
          </a:p>
        </p:txBody>
      </p:sp>
    </p:spTree>
    <p:extLst>
      <p:ext uri="{BB962C8B-B14F-4D97-AF65-F5344CB8AC3E}">
        <p14:creationId xmlns:p14="http://schemas.microsoft.com/office/powerpoint/2010/main" val="21899765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124</a:t>
            </a:fld>
            <a:endParaRPr lang="pl-PL" dirty="0"/>
          </a:p>
        </p:txBody>
      </p:sp>
    </p:spTree>
    <p:extLst>
      <p:ext uri="{BB962C8B-B14F-4D97-AF65-F5344CB8AC3E}">
        <p14:creationId xmlns:p14="http://schemas.microsoft.com/office/powerpoint/2010/main" val="12849593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125</a:t>
            </a:fld>
            <a:endParaRPr lang="pl-PL" dirty="0"/>
          </a:p>
        </p:txBody>
      </p:sp>
    </p:spTree>
    <p:extLst>
      <p:ext uri="{BB962C8B-B14F-4D97-AF65-F5344CB8AC3E}">
        <p14:creationId xmlns:p14="http://schemas.microsoft.com/office/powerpoint/2010/main" val="22585339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126</a:t>
            </a:fld>
            <a:endParaRPr lang="pl-PL" dirty="0"/>
          </a:p>
        </p:txBody>
      </p:sp>
    </p:spTree>
    <p:extLst>
      <p:ext uri="{BB962C8B-B14F-4D97-AF65-F5344CB8AC3E}">
        <p14:creationId xmlns:p14="http://schemas.microsoft.com/office/powerpoint/2010/main" val="41084708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127</a:t>
            </a:fld>
            <a:endParaRPr lang="pl-PL" dirty="0"/>
          </a:p>
        </p:txBody>
      </p:sp>
    </p:spTree>
    <p:extLst>
      <p:ext uri="{BB962C8B-B14F-4D97-AF65-F5344CB8AC3E}">
        <p14:creationId xmlns:p14="http://schemas.microsoft.com/office/powerpoint/2010/main" val="301378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128</a:t>
            </a:fld>
            <a:endParaRPr lang="pl-PL" dirty="0"/>
          </a:p>
        </p:txBody>
      </p:sp>
    </p:spTree>
    <p:extLst>
      <p:ext uri="{BB962C8B-B14F-4D97-AF65-F5344CB8AC3E}">
        <p14:creationId xmlns:p14="http://schemas.microsoft.com/office/powerpoint/2010/main" val="12069127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129</a:t>
            </a:fld>
            <a:endParaRPr lang="pl-PL" dirty="0"/>
          </a:p>
        </p:txBody>
      </p:sp>
    </p:spTree>
    <p:extLst>
      <p:ext uri="{BB962C8B-B14F-4D97-AF65-F5344CB8AC3E}">
        <p14:creationId xmlns:p14="http://schemas.microsoft.com/office/powerpoint/2010/main" val="38166249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130</a:t>
            </a:fld>
            <a:endParaRPr lang="pl-PL" dirty="0"/>
          </a:p>
        </p:txBody>
      </p:sp>
    </p:spTree>
    <p:extLst>
      <p:ext uri="{BB962C8B-B14F-4D97-AF65-F5344CB8AC3E}">
        <p14:creationId xmlns:p14="http://schemas.microsoft.com/office/powerpoint/2010/main" val="41031168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131</a:t>
            </a:fld>
            <a:endParaRPr lang="pl-PL" dirty="0"/>
          </a:p>
        </p:txBody>
      </p:sp>
    </p:spTree>
    <p:extLst>
      <p:ext uri="{BB962C8B-B14F-4D97-AF65-F5344CB8AC3E}">
        <p14:creationId xmlns:p14="http://schemas.microsoft.com/office/powerpoint/2010/main" val="41328188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132</a:t>
            </a:fld>
            <a:endParaRPr lang="pl-PL" dirty="0"/>
          </a:p>
        </p:txBody>
      </p:sp>
    </p:spTree>
    <p:extLst>
      <p:ext uri="{BB962C8B-B14F-4D97-AF65-F5344CB8AC3E}">
        <p14:creationId xmlns:p14="http://schemas.microsoft.com/office/powerpoint/2010/main" val="51984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a:t>
            </a:fld>
            <a:endParaRPr lang="pl-PL" dirty="0"/>
          </a:p>
        </p:txBody>
      </p:sp>
    </p:spTree>
    <p:extLst>
      <p:ext uri="{BB962C8B-B14F-4D97-AF65-F5344CB8AC3E}">
        <p14:creationId xmlns:p14="http://schemas.microsoft.com/office/powerpoint/2010/main" val="21129032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e746160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e74616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377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134</a:t>
            </a:fld>
            <a:endParaRPr lang="pl-PL" dirty="0"/>
          </a:p>
        </p:txBody>
      </p:sp>
    </p:spTree>
    <p:extLst>
      <p:ext uri="{BB962C8B-B14F-4D97-AF65-F5344CB8AC3E}">
        <p14:creationId xmlns:p14="http://schemas.microsoft.com/office/powerpoint/2010/main" val="6419840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135</a:t>
            </a:fld>
            <a:endParaRPr lang="pl-PL" dirty="0"/>
          </a:p>
        </p:txBody>
      </p:sp>
    </p:spTree>
    <p:extLst>
      <p:ext uri="{BB962C8B-B14F-4D97-AF65-F5344CB8AC3E}">
        <p14:creationId xmlns:p14="http://schemas.microsoft.com/office/powerpoint/2010/main" val="28935980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136</a:t>
            </a:fld>
            <a:endParaRPr lang="pl-PL" dirty="0"/>
          </a:p>
        </p:txBody>
      </p:sp>
    </p:spTree>
    <p:extLst>
      <p:ext uri="{BB962C8B-B14F-4D97-AF65-F5344CB8AC3E}">
        <p14:creationId xmlns:p14="http://schemas.microsoft.com/office/powerpoint/2010/main" val="41883056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137</a:t>
            </a:fld>
            <a:endParaRPr lang="pl-PL" dirty="0"/>
          </a:p>
        </p:txBody>
      </p:sp>
    </p:spTree>
    <p:extLst>
      <p:ext uri="{BB962C8B-B14F-4D97-AF65-F5344CB8AC3E}">
        <p14:creationId xmlns:p14="http://schemas.microsoft.com/office/powerpoint/2010/main" val="226402801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138</a:t>
            </a:fld>
            <a:endParaRPr lang="pl-PL" dirty="0"/>
          </a:p>
        </p:txBody>
      </p:sp>
    </p:spTree>
    <p:extLst>
      <p:ext uri="{BB962C8B-B14F-4D97-AF65-F5344CB8AC3E}">
        <p14:creationId xmlns:p14="http://schemas.microsoft.com/office/powerpoint/2010/main" val="38663534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139</a:t>
            </a:fld>
            <a:endParaRPr lang="pl-PL" dirty="0"/>
          </a:p>
        </p:txBody>
      </p:sp>
    </p:spTree>
    <p:extLst>
      <p:ext uri="{BB962C8B-B14F-4D97-AF65-F5344CB8AC3E}">
        <p14:creationId xmlns:p14="http://schemas.microsoft.com/office/powerpoint/2010/main" val="14660055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140</a:t>
            </a:fld>
            <a:endParaRPr lang="pl-PL" dirty="0"/>
          </a:p>
        </p:txBody>
      </p:sp>
    </p:spTree>
    <p:extLst>
      <p:ext uri="{BB962C8B-B14F-4D97-AF65-F5344CB8AC3E}">
        <p14:creationId xmlns:p14="http://schemas.microsoft.com/office/powerpoint/2010/main" val="39041454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141</a:t>
            </a:fld>
            <a:endParaRPr lang="pl-PL" dirty="0"/>
          </a:p>
        </p:txBody>
      </p:sp>
    </p:spTree>
    <p:extLst>
      <p:ext uri="{BB962C8B-B14F-4D97-AF65-F5344CB8AC3E}">
        <p14:creationId xmlns:p14="http://schemas.microsoft.com/office/powerpoint/2010/main" val="14441032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142</a:t>
            </a:fld>
            <a:endParaRPr lang="pl-PL" dirty="0"/>
          </a:p>
        </p:txBody>
      </p:sp>
    </p:spTree>
    <p:extLst>
      <p:ext uri="{BB962C8B-B14F-4D97-AF65-F5344CB8AC3E}">
        <p14:creationId xmlns:p14="http://schemas.microsoft.com/office/powerpoint/2010/main" val="223011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a:t>
            </a:fld>
            <a:endParaRPr lang="pl-PL" dirty="0"/>
          </a:p>
        </p:txBody>
      </p:sp>
    </p:spTree>
    <p:extLst>
      <p:ext uri="{BB962C8B-B14F-4D97-AF65-F5344CB8AC3E}">
        <p14:creationId xmlns:p14="http://schemas.microsoft.com/office/powerpoint/2010/main" val="39731337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143</a:t>
            </a:fld>
            <a:endParaRPr lang="pl-PL" dirty="0"/>
          </a:p>
        </p:txBody>
      </p:sp>
    </p:spTree>
    <p:extLst>
      <p:ext uri="{BB962C8B-B14F-4D97-AF65-F5344CB8AC3E}">
        <p14:creationId xmlns:p14="http://schemas.microsoft.com/office/powerpoint/2010/main" val="15963680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144</a:t>
            </a:fld>
            <a:endParaRPr lang="pl-PL" dirty="0"/>
          </a:p>
        </p:txBody>
      </p:sp>
    </p:spTree>
    <p:extLst>
      <p:ext uri="{BB962C8B-B14F-4D97-AF65-F5344CB8AC3E}">
        <p14:creationId xmlns:p14="http://schemas.microsoft.com/office/powerpoint/2010/main" val="6996874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145</a:t>
            </a:fld>
            <a:endParaRPr lang="pl-PL" dirty="0"/>
          </a:p>
        </p:txBody>
      </p:sp>
    </p:spTree>
    <p:extLst>
      <p:ext uri="{BB962C8B-B14F-4D97-AF65-F5344CB8AC3E}">
        <p14:creationId xmlns:p14="http://schemas.microsoft.com/office/powerpoint/2010/main" val="20692029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146</a:t>
            </a:fld>
            <a:endParaRPr lang="pl-PL" dirty="0"/>
          </a:p>
        </p:txBody>
      </p:sp>
    </p:spTree>
    <p:extLst>
      <p:ext uri="{BB962C8B-B14F-4D97-AF65-F5344CB8AC3E}">
        <p14:creationId xmlns:p14="http://schemas.microsoft.com/office/powerpoint/2010/main" val="21081078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147</a:t>
            </a:fld>
            <a:endParaRPr lang="pl-PL" dirty="0"/>
          </a:p>
        </p:txBody>
      </p:sp>
    </p:spTree>
    <p:extLst>
      <p:ext uri="{BB962C8B-B14F-4D97-AF65-F5344CB8AC3E}">
        <p14:creationId xmlns:p14="http://schemas.microsoft.com/office/powerpoint/2010/main" val="22668527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148</a:t>
            </a:fld>
            <a:endParaRPr lang="pl-PL" dirty="0"/>
          </a:p>
        </p:txBody>
      </p:sp>
    </p:spTree>
    <p:extLst>
      <p:ext uri="{BB962C8B-B14F-4D97-AF65-F5344CB8AC3E}">
        <p14:creationId xmlns:p14="http://schemas.microsoft.com/office/powerpoint/2010/main" val="204095385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149</a:t>
            </a:fld>
            <a:endParaRPr lang="pl-PL" dirty="0"/>
          </a:p>
        </p:txBody>
      </p:sp>
    </p:spTree>
    <p:extLst>
      <p:ext uri="{BB962C8B-B14F-4D97-AF65-F5344CB8AC3E}">
        <p14:creationId xmlns:p14="http://schemas.microsoft.com/office/powerpoint/2010/main" val="3569299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150</a:t>
            </a:fld>
            <a:endParaRPr lang="pl-PL" dirty="0"/>
          </a:p>
        </p:txBody>
      </p:sp>
    </p:spTree>
    <p:extLst>
      <p:ext uri="{BB962C8B-B14F-4D97-AF65-F5344CB8AC3E}">
        <p14:creationId xmlns:p14="http://schemas.microsoft.com/office/powerpoint/2010/main" val="8550590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151</a:t>
            </a:fld>
            <a:endParaRPr lang="pl-PL" dirty="0"/>
          </a:p>
        </p:txBody>
      </p:sp>
    </p:spTree>
    <p:extLst>
      <p:ext uri="{BB962C8B-B14F-4D97-AF65-F5344CB8AC3E}">
        <p14:creationId xmlns:p14="http://schemas.microsoft.com/office/powerpoint/2010/main" val="24384646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152</a:t>
            </a:fld>
            <a:endParaRPr lang="pl-PL" dirty="0"/>
          </a:p>
        </p:txBody>
      </p:sp>
    </p:spTree>
    <p:extLst>
      <p:ext uri="{BB962C8B-B14F-4D97-AF65-F5344CB8AC3E}">
        <p14:creationId xmlns:p14="http://schemas.microsoft.com/office/powerpoint/2010/main" val="91457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a:t>
            </a:fld>
            <a:endParaRPr lang="pl-PL" dirty="0"/>
          </a:p>
        </p:txBody>
      </p:sp>
    </p:spTree>
    <p:extLst>
      <p:ext uri="{BB962C8B-B14F-4D97-AF65-F5344CB8AC3E}">
        <p14:creationId xmlns:p14="http://schemas.microsoft.com/office/powerpoint/2010/main" val="36263310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153</a:t>
            </a:fld>
            <a:endParaRPr lang="pl-PL" dirty="0"/>
          </a:p>
        </p:txBody>
      </p:sp>
    </p:spTree>
    <p:extLst>
      <p:ext uri="{BB962C8B-B14F-4D97-AF65-F5344CB8AC3E}">
        <p14:creationId xmlns:p14="http://schemas.microsoft.com/office/powerpoint/2010/main" val="15076515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154</a:t>
            </a:fld>
            <a:endParaRPr lang="pl-PL" dirty="0"/>
          </a:p>
        </p:txBody>
      </p:sp>
    </p:spTree>
    <p:extLst>
      <p:ext uri="{BB962C8B-B14F-4D97-AF65-F5344CB8AC3E}">
        <p14:creationId xmlns:p14="http://schemas.microsoft.com/office/powerpoint/2010/main" val="26091642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155</a:t>
            </a:fld>
            <a:endParaRPr lang="pl-PL" dirty="0"/>
          </a:p>
        </p:txBody>
      </p:sp>
    </p:spTree>
    <p:extLst>
      <p:ext uri="{BB962C8B-B14F-4D97-AF65-F5344CB8AC3E}">
        <p14:creationId xmlns:p14="http://schemas.microsoft.com/office/powerpoint/2010/main" val="6915521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156</a:t>
            </a:fld>
            <a:endParaRPr lang="pl-PL" dirty="0"/>
          </a:p>
        </p:txBody>
      </p:sp>
    </p:spTree>
    <p:extLst>
      <p:ext uri="{BB962C8B-B14F-4D97-AF65-F5344CB8AC3E}">
        <p14:creationId xmlns:p14="http://schemas.microsoft.com/office/powerpoint/2010/main" val="102956919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157</a:t>
            </a:fld>
            <a:endParaRPr lang="pl-PL" dirty="0"/>
          </a:p>
        </p:txBody>
      </p:sp>
    </p:spTree>
    <p:extLst>
      <p:ext uri="{BB962C8B-B14F-4D97-AF65-F5344CB8AC3E}">
        <p14:creationId xmlns:p14="http://schemas.microsoft.com/office/powerpoint/2010/main" val="11173965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158</a:t>
            </a:fld>
            <a:endParaRPr lang="pl-PL" dirty="0"/>
          </a:p>
        </p:txBody>
      </p:sp>
    </p:spTree>
    <p:extLst>
      <p:ext uri="{BB962C8B-B14F-4D97-AF65-F5344CB8AC3E}">
        <p14:creationId xmlns:p14="http://schemas.microsoft.com/office/powerpoint/2010/main" val="304578320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159</a:t>
            </a:fld>
            <a:endParaRPr lang="pl-PL" dirty="0"/>
          </a:p>
        </p:txBody>
      </p:sp>
    </p:spTree>
    <p:extLst>
      <p:ext uri="{BB962C8B-B14F-4D97-AF65-F5344CB8AC3E}">
        <p14:creationId xmlns:p14="http://schemas.microsoft.com/office/powerpoint/2010/main" val="41585929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160</a:t>
            </a:fld>
            <a:endParaRPr lang="pl-PL" dirty="0"/>
          </a:p>
        </p:txBody>
      </p:sp>
    </p:spTree>
    <p:extLst>
      <p:ext uri="{BB962C8B-B14F-4D97-AF65-F5344CB8AC3E}">
        <p14:creationId xmlns:p14="http://schemas.microsoft.com/office/powerpoint/2010/main" val="21418078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161</a:t>
            </a:fld>
            <a:endParaRPr lang="pl-PL" dirty="0"/>
          </a:p>
        </p:txBody>
      </p:sp>
    </p:spTree>
    <p:extLst>
      <p:ext uri="{BB962C8B-B14F-4D97-AF65-F5344CB8AC3E}">
        <p14:creationId xmlns:p14="http://schemas.microsoft.com/office/powerpoint/2010/main" val="319256559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162</a:t>
            </a:fld>
            <a:endParaRPr lang="pl-PL" dirty="0"/>
          </a:p>
        </p:txBody>
      </p:sp>
    </p:spTree>
    <p:extLst>
      <p:ext uri="{BB962C8B-B14F-4D97-AF65-F5344CB8AC3E}">
        <p14:creationId xmlns:p14="http://schemas.microsoft.com/office/powerpoint/2010/main" val="291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a:t>
            </a:fld>
            <a:endParaRPr lang="pl-PL" dirty="0"/>
          </a:p>
        </p:txBody>
      </p:sp>
    </p:spTree>
    <p:extLst>
      <p:ext uri="{BB962C8B-B14F-4D97-AF65-F5344CB8AC3E}">
        <p14:creationId xmlns:p14="http://schemas.microsoft.com/office/powerpoint/2010/main" val="334020731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163</a:t>
            </a:fld>
            <a:endParaRPr lang="pl-PL" dirty="0"/>
          </a:p>
        </p:txBody>
      </p:sp>
    </p:spTree>
    <p:extLst>
      <p:ext uri="{BB962C8B-B14F-4D97-AF65-F5344CB8AC3E}">
        <p14:creationId xmlns:p14="http://schemas.microsoft.com/office/powerpoint/2010/main" val="18117320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164</a:t>
            </a:fld>
            <a:endParaRPr lang="pl-PL" dirty="0"/>
          </a:p>
        </p:txBody>
      </p:sp>
    </p:spTree>
    <p:extLst>
      <p:ext uri="{BB962C8B-B14F-4D97-AF65-F5344CB8AC3E}">
        <p14:creationId xmlns:p14="http://schemas.microsoft.com/office/powerpoint/2010/main" val="14311316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165</a:t>
            </a:fld>
            <a:endParaRPr lang="pl-PL" dirty="0"/>
          </a:p>
        </p:txBody>
      </p:sp>
    </p:spTree>
    <p:extLst>
      <p:ext uri="{BB962C8B-B14F-4D97-AF65-F5344CB8AC3E}">
        <p14:creationId xmlns:p14="http://schemas.microsoft.com/office/powerpoint/2010/main" val="145530791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166</a:t>
            </a:fld>
            <a:endParaRPr lang="pl-PL" dirty="0"/>
          </a:p>
        </p:txBody>
      </p:sp>
    </p:spTree>
    <p:extLst>
      <p:ext uri="{BB962C8B-B14F-4D97-AF65-F5344CB8AC3E}">
        <p14:creationId xmlns:p14="http://schemas.microsoft.com/office/powerpoint/2010/main" val="170485830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167</a:t>
            </a:fld>
            <a:endParaRPr lang="pl-PL" dirty="0"/>
          </a:p>
        </p:txBody>
      </p:sp>
    </p:spTree>
    <p:extLst>
      <p:ext uri="{BB962C8B-B14F-4D97-AF65-F5344CB8AC3E}">
        <p14:creationId xmlns:p14="http://schemas.microsoft.com/office/powerpoint/2010/main" val="30329600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168</a:t>
            </a:fld>
            <a:endParaRPr lang="pl-PL" dirty="0"/>
          </a:p>
        </p:txBody>
      </p:sp>
    </p:spTree>
    <p:extLst>
      <p:ext uri="{BB962C8B-B14F-4D97-AF65-F5344CB8AC3E}">
        <p14:creationId xmlns:p14="http://schemas.microsoft.com/office/powerpoint/2010/main" val="39983250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169</a:t>
            </a:fld>
            <a:endParaRPr lang="pl-PL" dirty="0"/>
          </a:p>
        </p:txBody>
      </p:sp>
    </p:spTree>
    <p:extLst>
      <p:ext uri="{BB962C8B-B14F-4D97-AF65-F5344CB8AC3E}">
        <p14:creationId xmlns:p14="http://schemas.microsoft.com/office/powerpoint/2010/main" val="286836161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170</a:t>
            </a:fld>
            <a:endParaRPr lang="pl-PL" dirty="0"/>
          </a:p>
        </p:txBody>
      </p:sp>
    </p:spTree>
    <p:extLst>
      <p:ext uri="{BB962C8B-B14F-4D97-AF65-F5344CB8AC3E}">
        <p14:creationId xmlns:p14="http://schemas.microsoft.com/office/powerpoint/2010/main" val="6195195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171</a:t>
            </a:fld>
            <a:endParaRPr lang="pl-PL" dirty="0"/>
          </a:p>
        </p:txBody>
      </p:sp>
    </p:spTree>
    <p:extLst>
      <p:ext uri="{BB962C8B-B14F-4D97-AF65-F5344CB8AC3E}">
        <p14:creationId xmlns:p14="http://schemas.microsoft.com/office/powerpoint/2010/main" val="167703204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172</a:t>
            </a:fld>
            <a:endParaRPr lang="pl-PL" dirty="0"/>
          </a:p>
        </p:txBody>
      </p:sp>
    </p:spTree>
    <p:extLst>
      <p:ext uri="{BB962C8B-B14F-4D97-AF65-F5344CB8AC3E}">
        <p14:creationId xmlns:p14="http://schemas.microsoft.com/office/powerpoint/2010/main" val="246872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a:t>
            </a:fld>
            <a:endParaRPr lang="pl-PL" dirty="0"/>
          </a:p>
        </p:txBody>
      </p:sp>
    </p:spTree>
    <p:extLst>
      <p:ext uri="{BB962C8B-B14F-4D97-AF65-F5344CB8AC3E}">
        <p14:creationId xmlns:p14="http://schemas.microsoft.com/office/powerpoint/2010/main" val="27042123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173</a:t>
            </a:fld>
            <a:endParaRPr lang="pl-PL" dirty="0"/>
          </a:p>
        </p:txBody>
      </p:sp>
    </p:spTree>
    <p:extLst>
      <p:ext uri="{BB962C8B-B14F-4D97-AF65-F5344CB8AC3E}">
        <p14:creationId xmlns:p14="http://schemas.microsoft.com/office/powerpoint/2010/main" val="288063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174</a:t>
            </a:fld>
            <a:endParaRPr lang="pl-PL" dirty="0"/>
          </a:p>
        </p:txBody>
      </p:sp>
    </p:spTree>
    <p:extLst>
      <p:ext uri="{BB962C8B-B14F-4D97-AF65-F5344CB8AC3E}">
        <p14:creationId xmlns:p14="http://schemas.microsoft.com/office/powerpoint/2010/main" val="196918314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175</a:t>
            </a:fld>
            <a:endParaRPr lang="pl-PL" dirty="0"/>
          </a:p>
        </p:txBody>
      </p:sp>
    </p:spTree>
    <p:extLst>
      <p:ext uri="{BB962C8B-B14F-4D97-AF65-F5344CB8AC3E}">
        <p14:creationId xmlns:p14="http://schemas.microsoft.com/office/powerpoint/2010/main" val="24264221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176</a:t>
            </a:fld>
            <a:endParaRPr lang="pl-PL" dirty="0"/>
          </a:p>
        </p:txBody>
      </p:sp>
    </p:spTree>
    <p:extLst>
      <p:ext uri="{BB962C8B-B14F-4D97-AF65-F5344CB8AC3E}">
        <p14:creationId xmlns:p14="http://schemas.microsoft.com/office/powerpoint/2010/main" val="22949963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177</a:t>
            </a:fld>
            <a:endParaRPr lang="pl-PL" dirty="0"/>
          </a:p>
        </p:txBody>
      </p:sp>
    </p:spTree>
    <p:extLst>
      <p:ext uri="{BB962C8B-B14F-4D97-AF65-F5344CB8AC3E}">
        <p14:creationId xmlns:p14="http://schemas.microsoft.com/office/powerpoint/2010/main" val="4114338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178</a:t>
            </a:fld>
            <a:endParaRPr lang="pl-PL" dirty="0"/>
          </a:p>
        </p:txBody>
      </p:sp>
    </p:spTree>
    <p:extLst>
      <p:ext uri="{BB962C8B-B14F-4D97-AF65-F5344CB8AC3E}">
        <p14:creationId xmlns:p14="http://schemas.microsoft.com/office/powerpoint/2010/main" val="179979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179</a:t>
            </a:fld>
            <a:endParaRPr lang="pl-PL" dirty="0"/>
          </a:p>
        </p:txBody>
      </p:sp>
    </p:spTree>
    <p:extLst>
      <p:ext uri="{BB962C8B-B14F-4D97-AF65-F5344CB8AC3E}">
        <p14:creationId xmlns:p14="http://schemas.microsoft.com/office/powerpoint/2010/main" val="106011941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180</a:t>
            </a:fld>
            <a:endParaRPr lang="pl-PL" dirty="0"/>
          </a:p>
        </p:txBody>
      </p:sp>
    </p:spTree>
    <p:extLst>
      <p:ext uri="{BB962C8B-B14F-4D97-AF65-F5344CB8AC3E}">
        <p14:creationId xmlns:p14="http://schemas.microsoft.com/office/powerpoint/2010/main" val="11813584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181</a:t>
            </a:fld>
            <a:endParaRPr lang="pl-PL" dirty="0"/>
          </a:p>
        </p:txBody>
      </p:sp>
    </p:spTree>
    <p:extLst>
      <p:ext uri="{BB962C8B-B14F-4D97-AF65-F5344CB8AC3E}">
        <p14:creationId xmlns:p14="http://schemas.microsoft.com/office/powerpoint/2010/main" val="24008315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182</a:t>
            </a:fld>
            <a:endParaRPr lang="pl-PL" dirty="0"/>
          </a:p>
        </p:txBody>
      </p:sp>
    </p:spTree>
    <p:extLst>
      <p:ext uri="{BB962C8B-B14F-4D97-AF65-F5344CB8AC3E}">
        <p14:creationId xmlns:p14="http://schemas.microsoft.com/office/powerpoint/2010/main" val="1350982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a:t>
            </a:fld>
            <a:endParaRPr lang="pl-PL" dirty="0"/>
          </a:p>
        </p:txBody>
      </p:sp>
    </p:spTree>
    <p:extLst>
      <p:ext uri="{BB962C8B-B14F-4D97-AF65-F5344CB8AC3E}">
        <p14:creationId xmlns:p14="http://schemas.microsoft.com/office/powerpoint/2010/main" val="423728249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183</a:t>
            </a:fld>
            <a:endParaRPr lang="pl-PL" dirty="0"/>
          </a:p>
        </p:txBody>
      </p:sp>
    </p:spTree>
    <p:extLst>
      <p:ext uri="{BB962C8B-B14F-4D97-AF65-F5344CB8AC3E}">
        <p14:creationId xmlns:p14="http://schemas.microsoft.com/office/powerpoint/2010/main" val="41416492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184</a:t>
            </a:fld>
            <a:endParaRPr lang="pl-PL" dirty="0"/>
          </a:p>
        </p:txBody>
      </p:sp>
    </p:spTree>
    <p:extLst>
      <p:ext uri="{BB962C8B-B14F-4D97-AF65-F5344CB8AC3E}">
        <p14:creationId xmlns:p14="http://schemas.microsoft.com/office/powerpoint/2010/main" val="354585333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185</a:t>
            </a:fld>
            <a:endParaRPr lang="pl-PL" dirty="0"/>
          </a:p>
        </p:txBody>
      </p:sp>
    </p:spTree>
    <p:extLst>
      <p:ext uri="{BB962C8B-B14F-4D97-AF65-F5344CB8AC3E}">
        <p14:creationId xmlns:p14="http://schemas.microsoft.com/office/powerpoint/2010/main" val="34947758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186</a:t>
            </a:fld>
            <a:endParaRPr lang="pl-PL" dirty="0"/>
          </a:p>
        </p:txBody>
      </p:sp>
    </p:spTree>
    <p:extLst>
      <p:ext uri="{BB962C8B-B14F-4D97-AF65-F5344CB8AC3E}">
        <p14:creationId xmlns:p14="http://schemas.microsoft.com/office/powerpoint/2010/main" val="15845291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187</a:t>
            </a:fld>
            <a:endParaRPr lang="pl-PL" dirty="0"/>
          </a:p>
        </p:txBody>
      </p:sp>
    </p:spTree>
    <p:extLst>
      <p:ext uri="{BB962C8B-B14F-4D97-AF65-F5344CB8AC3E}">
        <p14:creationId xmlns:p14="http://schemas.microsoft.com/office/powerpoint/2010/main" val="33752907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188</a:t>
            </a:fld>
            <a:endParaRPr lang="pl-PL" dirty="0"/>
          </a:p>
        </p:txBody>
      </p:sp>
    </p:spTree>
    <p:extLst>
      <p:ext uri="{BB962C8B-B14F-4D97-AF65-F5344CB8AC3E}">
        <p14:creationId xmlns:p14="http://schemas.microsoft.com/office/powerpoint/2010/main" val="201116240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189</a:t>
            </a:fld>
            <a:endParaRPr lang="pl-PL" dirty="0"/>
          </a:p>
        </p:txBody>
      </p:sp>
    </p:spTree>
    <p:extLst>
      <p:ext uri="{BB962C8B-B14F-4D97-AF65-F5344CB8AC3E}">
        <p14:creationId xmlns:p14="http://schemas.microsoft.com/office/powerpoint/2010/main" val="1564146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190</a:t>
            </a:fld>
            <a:endParaRPr lang="pl-PL" dirty="0"/>
          </a:p>
        </p:txBody>
      </p:sp>
    </p:spTree>
    <p:extLst>
      <p:ext uri="{BB962C8B-B14F-4D97-AF65-F5344CB8AC3E}">
        <p14:creationId xmlns:p14="http://schemas.microsoft.com/office/powerpoint/2010/main" val="2966700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191</a:t>
            </a:fld>
            <a:endParaRPr lang="pl-PL" dirty="0"/>
          </a:p>
        </p:txBody>
      </p:sp>
    </p:spTree>
    <p:extLst>
      <p:ext uri="{BB962C8B-B14F-4D97-AF65-F5344CB8AC3E}">
        <p14:creationId xmlns:p14="http://schemas.microsoft.com/office/powerpoint/2010/main" val="30669342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192</a:t>
            </a:fld>
            <a:endParaRPr lang="pl-PL" dirty="0"/>
          </a:p>
        </p:txBody>
      </p:sp>
    </p:spTree>
    <p:extLst>
      <p:ext uri="{BB962C8B-B14F-4D97-AF65-F5344CB8AC3E}">
        <p14:creationId xmlns:p14="http://schemas.microsoft.com/office/powerpoint/2010/main" val="643166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a:t>
            </a:fld>
            <a:endParaRPr lang="pl-PL" dirty="0"/>
          </a:p>
        </p:txBody>
      </p:sp>
    </p:spTree>
    <p:extLst>
      <p:ext uri="{BB962C8B-B14F-4D97-AF65-F5344CB8AC3E}">
        <p14:creationId xmlns:p14="http://schemas.microsoft.com/office/powerpoint/2010/main" val="13039589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193</a:t>
            </a:fld>
            <a:endParaRPr lang="pl-PL" dirty="0"/>
          </a:p>
        </p:txBody>
      </p:sp>
    </p:spTree>
    <p:extLst>
      <p:ext uri="{BB962C8B-B14F-4D97-AF65-F5344CB8AC3E}">
        <p14:creationId xmlns:p14="http://schemas.microsoft.com/office/powerpoint/2010/main" val="290959836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194</a:t>
            </a:fld>
            <a:endParaRPr lang="pl-PL" dirty="0"/>
          </a:p>
        </p:txBody>
      </p:sp>
    </p:spTree>
    <p:extLst>
      <p:ext uri="{BB962C8B-B14F-4D97-AF65-F5344CB8AC3E}">
        <p14:creationId xmlns:p14="http://schemas.microsoft.com/office/powerpoint/2010/main" val="374139175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195</a:t>
            </a:fld>
            <a:endParaRPr lang="pl-PL" dirty="0"/>
          </a:p>
        </p:txBody>
      </p:sp>
    </p:spTree>
    <p:extLst>
      <p:ext uri="{BB962C8B-B14F-4D97-AF65-F5344CB8AC3E}">
        <p14:creationId xmlns:p14="http://schemas.microsoft.com/office/powerpoint/2010/main" val="95337487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196</a:t>
            </a:fld>
            <a:endParaRPr lang="pl-PL" dirty="0"/>
          </a:p>
        </p:txBody>
      </p:sp>
    </p:spTree>
    <p:extLst>
      <p:ext uri="{BB962C8B-B14F-4D97-AF65-F5344CB8AC3E}">
        <p14:creationId xmlns:p14="http://schemas.microsoft.com/office/powerpoint/2010/main" val="16293971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197</a:t>
            </a:fld>
            <a:endParaRPr lang="pl-PL" dirty="0"/>
          </a:p>
        </p:txBody>
      </p:sp>
    </p:spTree>
    <p:extLst>
      <p:ext uri="{BB962C8B-B14F-4D97-AF65-F5344CB8AC3E}">
        <p14:creationId xmlns:p14="http://schemas.microsoft.com/office/powerpoint/2010/main" val="358621980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198</a:t>
            </a:fld>
            <a:endParaRPr lang="pl-PL" dirty="0"/>
          </a:p>
        </p:txBody>
      </p:sp>
    </p:spTree>
    <p:extLst>
      <p:ext uri="{BB962C8B-B14F-4D97-AF65-F5344CB8AC3E}">
        <p14:creationId xmlns:p14="http://schemas.microsoft.com/office/powerpoint/2010/main" val="195230050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199</a:t>
            </a:fld>
            <a:endParaRPr lang="pl-PL" dirty="0"/>
          </a:p>
        </p:txBody>
      </p:sp>
    </p:spTree>
    <p:extLst>
      <p:ext uri="{BB962C8B-B14F-4D97-AF65-F5344CB8AC3E}">
        <p14:creationId xmlns:p14="http://schemas.microsoft.com/office/powerpoint/2010/main" val="331018513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200</a:t>
            </a:fld>
            <a:endParaRPr lang="pl-PL" dirty="0"/>
          </a:p>
        </p:txBody>
      </p:sp>
    </p:spTree>
    <p:extLst>
      <p:ext uri="{BB962C8B-B14F-4D97-AF65-F5344CB8AC3E}">
        <p14:creationId xmlns:p14="http://schemas.microsoft.com/office/powerpoint/2010/main" val="22751780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201</a:t>
            </a:fld>
            <a:endParaRPr lang="pl-PL" dirty="0"/>
          </a:p>
        </p:txBody>
      </p:sp>
    </p:spTree>
    <p:extLst>
      <p:ext uri="{BB962C8B-B14F-4D97-AF65-F5344CB8AC3E}">
        <p14:creationId xmlns:p14="http://schemas.microsoft.com/office/powerpoint/2010/main" val="43747175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202</a:t>
            </a:fld>
            <a:endParaRPr lang="pl-PL" dirty="0"/>
          </a:p>
        </p:txBody>
      </p:sp>
    </p:spTree>
    <p:extLst>
      <p:ext uri="{BB962C8B-B14F-4D97-AF65-F5344CB8AC3E}">
        <p14:creationId xmlns:p14="http://schemas.microsoft.com/office/powerpoint/2010/main" val="1169189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a:t>
            </a:fld>
            <a:endParaRPr lang="pl-PL" dirty="0"/>
          </a:p>
        </p:txBody>
      </p:sp>
    </p:spTree>
    <p:extLst>
      <p:ext uri="{BB962C8B-B14F-4D97-AF65-F5344CB8AC3E}">
        <p14:creationId xmlns:p14="http://schemas.microsoft.com/office/powerpoint/2010/main" val="3199246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a:t>
            </a:fld>
            <a:endParaRPr lang="pl-PL" dirty="0"/>
          </a:p>
        </p:txBody>
      </p:sp>
    </p:spTree>
    <p:extLst>
      <p:ext uri="{BB962C8B-B14F-4D97-AF65-F5344CB8AC3E}">
        <p14:creationId xmlns:p14="http://schemas.microsoft.com/office/powerpoint/2010/main" val="209952232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203</a:t>
            </a:fld>
            <a:endParaRPr lang="pl-PL" dirty="0"/>
          </a:p>
        </p:txBody>
      </p:sp>
    </p:spTree>
    <p:extLst>
      <p:ext uri="{BB962C8B-B14F-4D97-AF65-F5344CB8AC3E}">
        <p14:creationId xmlns:p14="http://schemas.microsoft.com/office/powerpoint/2010/main" val="168530231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204</a:t>
            </a:fld>
            <a:endParaRPr lang="pl-PL" dirty="0"/>
          </a:p>
        </p:txBody>
      </p:sp>
    </p:spTree>
    <p:extLst>
      <p:ext uri="{BB962C8B-B14F-4D97-AF65-F5344CB8AC3E}">
        <p14:creationId xmlns:p14="http://schemas.microsoft.com/office/powerpoint/2010/main" val="313647022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205</a:t>
            </a:fld>
            <a:endParaRPr lang="pl-PL" dirty="0"/>
          </a:p>
        </p:txBody>
      </p:sp>
    </p:spTree>
    <p:extLst>
      <p:ext uri="{BB962C8B-B14F-4D97-AF65-F5344CB8AC3E}">
        <p14:creationId xmlns:p14="http://schemas.microsoft.com/office/powerpoint/2010/main" val="39988056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206</a:t>
            </a:fld>
            <a:endParaRPr lang="pl-PL" dirty="0"/>
          </a:p>
        </p:txBody>
      </p:sp>
    </p:spTree>
    <p:extLst>
      <p:ext uri="{BB962C8B-B14F-4D97-AF65-F5344CB8AC3E}">
        <p14:creationId xmlns:p14="http://schemas.microsoft.com/office/powerpoint/2010/main" val="227737188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207</a:t>
            </a:fld>
            <a:endParaRPr lang="pl-PL" dirty="0"/>
          </a:p>
        </p:txBody>
      </p:sp>
    </p:spTree>
    <p:extLst>
      <p:ext uri="{BB962C8B-B14F-4D97-AF65-F5344CB8AC3E}">
        <p14:creationId xmlns:p14="http://schemas.microsoft.com/office/powerpoint/2010/main" val="35927404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208</a:t>
            </a:fld>
            <a:endParaRPr lang="pl-PL" dirty="0"/>
          </a:p>
        </p:txBody>
      </p:sp>
    </p:spTree>
    <p:extLst>
      <p:ext uri="{BB962C8B-B14F-4D97-AF65-F5344CB8AC3E}">
        <p14:creationId xmlns:p14="http://schemas.microsoft.com/office/powerpoint/2010/main" val="33500292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209</a:t>
            </a:fld>
            <a:endParaRPr lang="pl-PL" dirty="0"/>
          </a:p>
        </p:txBody>
      </p:sp>
    </p:spTree>
    <p:extLst>
      <p:ext uri="{BB962C8B-B14F-4D97-AF65-F5344CB8AC3E}">
        <p14:creationId xmlns:p14="http://schemas.microsoft.com/office/powerpoint/2010/main" val="329300845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210</a:t>
            </a:fld>
            <a:endParaRPr lang="pl-PL" dirty="0"/>
          </a:p>
        </p:txBody>
      </p:sp>
    </p:spTree>
    <p:extLst>
      <p:ext uri="{BB962C8B-B14F-4D97-AF65-F5344CB8AC3E}">
        <p14:creationId xmlns:p14="http://schemas.microsoft.com/office/powerpoint/2010/main" val="12005541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211</a:t>
            </a:fld>
            <a:endParaRPr lang="pl-PL" dirty="0"/>
          </a:p>
        </p:txBody>
      </p:sp>
    </p:spTree>
    <p:extLst>
      <p:ext uri="{BB962C8B-B14F-4D97-AF65-F5344CB8AC3E}">
        <p14:creationId xmlns:p14="http://schemas.microsoft.com/office/powerpoint/2010/main" val="193074813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212</a:t>
            </a:fld>
            <a:endParaRPr lang="pl-PL" dirty="0"/>
          </a:p>
        </p:txBody>
      </p:sp>
    </p:spTree>
    <p:extLst>
      <p:ext uri="{BB962C8B-B14F-4D97-AF65-F5344CB8AC3E}">
        <p14:creationId xmlns:p14="http://schemas.microsoft.com/office/powerpoint/2010/main" val="2011896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a:t>
            </a:fld>
            <a:endParaRPr lang="pl-PL" dirty="0"/>
          </a:p>
        </p:txBody>
      </p:sp>
    </p:spTree>
    <p:extLst>
      <p:ext uri="{BB962C8B-B14F-4D97-AF65-F5344CB8AC3E}">
        <p14:creationId xmlns:p14="http://schemas.microsoft.com/office/powerpoint/2010/main" val="245293056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213</a:t>
            </a:fld>
            <a:endParaRPr lang="pl-PL" dirty="0"/>
          </a:p>
        </p:txBody>
      </p:sp>
    </p:spTree>
    <p:extLst>
      <p:ext uri="{BB962C8B-B14F-4D97-AF65-F5344CB8AC3E}">
        <p14:creationId xmlns:p14="http://schemas.microsoft.com/office/powerpoint/2010/main" val="16031903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214</a:t>
            </a:fld>
            <a:endParaRPr lang="pl-PL" dirty="0"/>
          </a:p>
        </p:txBody>
      </p:sp>
    </p:spTree>
    <p:extLst>
      <p:ext uri="{BB962C8B-B14F-4D97-AF65-F5344CB8AC3E}">
        <p14:creationId xmlns:p14="http://schemas.microsoft.com/office/powerpoint/2010/main" val="416515173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215</a:t>
            </a:fld>
            <a:endParaRPr lang="pl-PL" dirty="0"/>
          </a:p>
        </p:txBody>
      </p:sp>
    </p:spTree>
    <p:extLst>
      <p:ext uri="{BB962C8B-B14F-4D97-AF65-F5344CB8AC3E}">
        <p14:creationId xmlns:p14="http://schemas.microsoft.com/office/powerpoint/2010/main" val="72438406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216</a:t>
            </a:fld>
            <a:endParaRPr lang="pl-PL" dirty="0"/>
          </a:p>
        </p:txBody>
      </p:sp>
    </p:spTree>
    <p:extLst>
      <p:ext uri="{BB962C8B-B14F-4D97-AF65-F5344CB8AC3E}">
        <p14:creationId xmlns:p14="http://schemas.microsoft.com/office/powerpoint/2010/main" val="273122809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217</a:t>
            </a:fld>
            <a:endParaRPr lang="pl-PL" dirty="0"/>
          </a:p>
        </p:txBody>
      </p:sp>
    </p:spTree>
    <p:extLst>
      <p:ext uri="{BB962C8B-B14F-4D97-AF65-F5344CB8AC3E}">
        <p14:creationId xmlns:p14="http://schemas.microsoft.com/office/powerpoint/2010/main" val="124158862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218</a:t>
            </a:fld>
            <a:endParaRPr lang="pl-PL" dirty="0"/>
          </a:p>
        </p:txBody>
      </p:sp>
    </p:spTree>
    <p:extLst>
      <p:ext uri="{BB962C8B-B14F-4D97-AF65-F5344CB8AC3E}">
        <p14:creationId xmlns:p14="http://schemas.microsoft.com/office/powerpoint/2010/main" val="412057392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219</a:t>
            </a:fld>
            <a:endParaRPr lang="pl-PL" dirty="0"/>
          </a:p>
        </p:txBody>
      </p:sp>
    </p:spTree>
    <p:extLst>
      <p:ext uri="{BB962C8B-B14F-4D97-AF65-F5344CB8AC3E}">
        <p14:creationId xmlns:p14="http://schemas.microsoft.com/office/powerpoint/2010/main" val="335176524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220</a:t>
            </a:fld>
            <a:endParaRPr lang="pl-PL" dirty="0"/>
          </a:p>
        </p:txBody>
      </p:sp>
    </p:spTree>
    <p:extLst>
      <p:ext uri="{BB962C8B-B14F-4D97-AF65-F5344CB8AC3E}">
        <p14:creationId xmlns:p14="http://schemas.microsoft.com/office/powerpoint/2010/main" val="284722598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221</a:t>
            </a:fld>
            <a:endParaRPr lang="pl-PL" dirty="0"/>
          </a:p>
        </p:txBody>
      </p:sp>
    </p:spTree>
    <p:extLst>
      <p:ext uri="{BB962C8B-B14F-4D97-AF65-F5344CB8AC3E}">
        <p14:creationId xmlns:p14="http://schemas.microsoft.com/office/powerpoint/2010/main" val="55508103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222</a:t>
            </a:fld>
            <a:endParaRPr lang="pl-PL" dirty="0"/>
          </a:p>
        </p:txBody>
      </p:sp>
    </p:spTree>
    <p:extLst>
      <p:ext uri="{BB962C8B-B14F-4D97-AF65-F5344CB8AC3E}">
        <p14:creationId xmlns:p14="http://schemas.microsoft.com/office/powerpoint/2010/main" val="94571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a:t>
            </a:fld>
            <a:endParaRPr lang="pl-PL" dirty="0"/>
          </a:p>
        </p:txBody>
      </p:sp>
    </p:spTree>
    <p:extLst>
      <p:ext uri="{BB962C8B-B14F-4D97-AF65-F5344CB8AC3E}">
        <p14:creationId xmlns:p14="http://schemas.microsoft.com/office/powerpoint/2010/main" val="136449314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223</a:t>
            </a:fld>
            <a:endParaRPr lang="pl-PL" dirty="0"/>
          </a:p>
        </p:txBody>
      </p:sp>
    </p:spTree>
    <p:extLst>
      <p:ext uri="{BB962C8B-B14F-4D97-AF65-F5344CB8AC3E}">
        <p14:creationId xmlns:p14="http://schemas.microsoft.com/office/powerpoint/2010/main" val="257658753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224</a:t>
            </a:fld>
            <a:endParaRPr lang="pl-PL" dirty="0"/>
          </a:p>
        </p:txBody>
      </p:sp>
    </p:spTree>
    <p:extLst>
      <p:ext uri="{BB962C8B-B14F-4D97-AF65-F5344CB8AC3E}">
        <p14:creationId xmlns:p14="http://schemas.microsoft.com/office/powerpoint/2010/main" val="398870803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225</a:t>
            </a:fld>
            <a:endParaRPr lang="pl-PL" dirty="0"/>
          </a:p>
        </p:txBody>
      </p:sp>
    </p:spTree>
    <p:extLst>
      <p:ext uri="{BB962C8B-B14F-4D97-AF65-F5344CB8AC3E}">
        <p14:creationId xmlns:p14="http://schemas.microsoft.com/office/powerpoint/2010/main" val="271912092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226</a:t>
            </a:fld>
            <a:endParaRPr lang="pl-PL" dirty="0"/>
          </a:p>
        </p:txBody>
      </p:sp>
    </p:spTree>
    <p:extLst>
      <p:ext uri="{BB962C8B-B14F-4D97-AF65-F5344CB8AC3E}">
        <p14:creationId xmlns:p14="http://schemas.microsoft.com/office/powerpoint/2010/main" val="323667882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227</a:t>
            </a:fld>
            <a:endParaRPr lang="pl-PL" dirty="0"/>
          </a:p>
        </p:txBody>
      </p:sp>
    </p:spTree>
    <p:extLst>
      <p:ext uri="{BB962C8B-B14F-4D97-AF65-F5344CB8AC3E}">
        <p14:creationId xmlns:p14="http://schemas.microsoft.com/office/powerpoint/2010/main" val="320930161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228</a:t>
            </a:fld>
            <a:endParaRPr lang="pl-PL" dirty="0"/>
          </a:p>
        </p:txBody>
      </p:sp>
    </p:spTree>
    <p:extLst>
      <p:ext uri="{BB962C8B-B14F-4D97-AF65-F5344CB8AC3E}">
        <p14:creationId xmlns:p14="http://schemas.microsoft.com/office/powerpoint/2010/main" val="176965059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229</a:t>
            </a:fld>
            <a:endParaRPr lang="pl-PL" dirty="0"/>
          </a:p>
        </p:txBody>
      </p:sp>
    </p:spTree>
    <p:extLst>
      <p:ext uri="{BB962C8B-B14F-4D97-AF65-F5344CB8AC3E}">
        <p14:creationId xmlns:p14="http://schemas.microsoft.com/office/powerpoint/2010/main" val="95894311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230</a:t>
            </a:fld>
            <a:endParaRPr lang="pl-PL" dirty="0"/>
          </a:p>
        </p:txBody>
      </p:sp>
    </p:spTree>
    <p:extLst>
      <p:ext uri="{BB962C8B-B14F-4D97-AF65-F5344CB8AC3E}">
        <p14:creationId xmlns:p14="http://schemas.microsoft.com/office/powerpoint/2010/main" val="44327640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231</a:t>
            </a:fld>
            <a:endParaRPr lang="pl-PL" dirty="0"/>
          </a:p>
        </p:txBody>
      </p:sp>
    </p:spTree>
    <p:extLst>
      <p:ext uri="{BB962C8B-B14F-4D97-AF65-F5344CB8AC3E}">
        <p14:creationId xmlns:p14="http://schemas.microsoft.com/office/powerpoint/2010/main" val="330886806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232</a:t>
            </a:fld>
            <a:endParaRPr lang="pl-PL" dirty="0"/>
          </a:p>
        </p:txBody>
      </p:sp>
    </p:spTree>
    <p:extLst>
      <p:ext uri="{BB962C8B-B14F-4D97-AF65-F5344CB8AC3E}">
        <p14:creationId xmlns:p14="http://schemas.microsoft.com/office/powerpoint/2010/main" val="1358260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a:t>
            </a:fld>
            <a:endParaRPr lang="pl-PL" dirty="0"/>
          </a:p>
        </p:txBody>
      </p:sp>
    </p:spTree>
    <p:extLst>
      <p:ext uri="{BB962C8B-B14F-4D97-AF65-F5344CB8AC3E}">
        <p14:creationId xmlns:p14="http://schemas.microsoft.com/office/powerpoint/2010/main" val="349854514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233</a:t>
            </a:fld>
            <a:endParaRPr lang="pl-PL" dirty="0"/>
          </a:p>
        </p:txBody>
      </p:sp>
    </p:spTree>
    <p:extLst>
      <p:ext uri="{BB962C8B-B14F-4D97-AF65-F5344CB8AC3E}">
        <p14:creationId xmlns:p14="http://schemas.microsoft.com/office/powerpoint/2010/main" val="412352482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234</a:t>
            </a:fld>
            <a:endParaRPr lang="pl-PL" dirty="0"/>
          </a:p>
        </p:txBody>
      </p:sp>
    </p:spTree>
    <p:extLst>
      <p:ext uri="{BB962C8B-B14F-4D97-AF65-F5344CB8AC3E}">
        <p14:creationId xmlns:p14="http://schemas.microsoft.com/office/powerpoint/2010/main" val="396767376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235</a:t>
            </a:fld>
            <a:endParaRPr lang="pl-PL" dirty="0"/>
          </a:p>
        </p:txBody>
      </p:sp>
    </p:spTree>
    <p:extLst>
      <p:ext uri="{BB962C8B-B14F-4D97-AF65-F5344CB8AC3E}">
        <p14:creationId xmlns:p14="http://schemas.microsoft.com/office/powerpoint/2010/main" val="75322375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236</a:t>
            </a:fld>
            <a:endParaRPr lang="pl-PL" dirty="0"/>
          </a:p>
        </p:txBody>
      </p:sp>
    </p:spTree>
    <p:extLst>
      <p:ext uri="{BB962C8B-B14F-4D97-AF65-F5344CB8AC3E}">
        <p14:creationId xmlns:p14="http://schemas.microsoft.com/office/powerpoint/2010/main" val="41852649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237</a:t>
            </a:fld>
            <a:endParaRPr lang="pl-PL" dirty="0"/>
          </a:p>
        </p:txBody>
      </p:sp>
    </p:spTree>
    <p:extLst>
      <p:ext uri="{BB962C8B-B14F-4D97-AF65-F5344CB8AC3E}">
        <p14:creationId xmlns:p14="http://schemas.microsoft.com/office/powerpoint/2010/main" val="323767949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238</a:t>
            </a:fld>
            <a:endParaRPr lang="pl-PL" dirty="0"/>
          </a:p>
        </p:txBody>
      </p:sp>
    </p:spTree>
    <p:extLst>
      <p:ext uri="{BB962C8B-B14F-4D97-AF65-F5344CB8AC3E}">
        <p14:creationId xmlns:p14="http://schemas.microsoft.com/office/powerpoint/2010/main" val="88212198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239</a:t>
            </a:fld>
            <a:endParaRPr lang="pl-PL" dirty="0"/>
          </a:p>
        </p:txBody>
      </p:sp>
    </p:spTree>
    <p:extLst>
      <p:ext uri="{BB962C8B-B14F-4D97-AF65-F5344CB8AC3E}">
        <p14:creationId xmlns:p14="http://schemas.microsoft.com/office/powerpoint/2010/main" val="228020831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240</a:t>
            </a:fld>
            <a:endParaRPr lang="pl-PL" dirty="0"/>
          </a:p>
        </p:txBody>
      </p:sp>
    </p:spTree>
    <p:extLst>
      <p:ext uri="{BB962C8B-B14F-4D97-AF65-F5344CB8AC3E}">
        <p14:creationId xmlns:p14="http://schemas.microsoft.com/office/powerpoint/2010/main" val="200771291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241</a:t>
            </a:fld>
            <a:endParaRPr lang="pl-PL" dirty="0"/>
          </a:p>
        </p:txBody>
      </p:sp>
    </p:spTree>
    <p:extLst>
      <p:ext uri="{BB962C8B-B14F-4D97-AF65-F5344CB8AC3E}">
        <p14:creationId xmlns:p14="http://schemas.microsoft.com/office/powerpoint/2010/main" val="102683638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242</a:t>
            </a:fld>
            <a:endParaRPr lang="pl-PL" dirty="0"/>
          </a:p>
        </p:txBody>
      </p:sp>
    </p:spTree>
    <p:extLst>
      <p:ext uri="{BB962C8B-B14F-4D97-AF65-F5344CB8AC3E}">
        <p14:creationId xmlns:p14="http://schemas.microsoft.com/office/powerpoint/2010/main" val="845519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a:t>
            </a:fld>
            <a:endParaRPr lang="pl-PL" dirty="0"/>
          </a:p>
        </p:txBody>
      </p:sp>
    </p:spTree>
    <p:extLst>
      <p:ext uri="{BB962C8B-B14F-4D97-AF65-F5344CB8AC3E}">
        <p14:creationId xmlns:p14="http://schemas.microsoft.com/office/powerpoint/2010/main" val="325709839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243</a:t>
            </a:fld>
            <a:endParaRPr lang="pl-PL" dirty="0"/>
          </a:p>
        </p:txBody>
      </p:sp>
    </p:spTree>
    <p:extLst>
      <p:ext uri="{BB962C8B-B14F-4D97-AF65-F5344CB8AC3E}">
        <p14:creationId xmlns:p14="http://schemas.microsoft.com/office/powerpoint/2010/main" val="16942313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244</a:t>
            </a:fld>
            <a:endParaRPr lang="pl-PL" dirty="0"/>
          </a:p>
        </p:txBody>
      </p:sp>
    </p:spTree>
    <p:extLst>
      <p:ext uri="{BB962C8B-B14F-4D97-AF65-F5344CB8AC3E}">
        <p14:creationId xmlns:p14="http://schemas.microsoft.com/office/powerpoint/2010/main" val="388962231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245</a:t>
            </a:fld>
            <a:endParaRPr lang="pl-PL" dirty="0"/>
          </a:p>
        </p:txBody>
      </p:sp>
    </p:spTree>
    <p:extLst>
      <p:ext uri="{BB962C8B-B14F-4D97-AF65-F5344CB8AC3E}">
        <p14:creationId xmlns:p14="http://schemas.microsoft.com/office/powerpoint/2010/main" val="294672773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246</a:t>
            </a:fld>
            <a:endParaRPr lang="pl-PL" dirty="0"/>
          </a:p>
        </p:txBody>
      </p:sp>
    </p:spTree>
    <p:extLst>
      <p:ext uri="{BB962C8B-B14F-4D97-AF65-F5344CB8AC3E}">
        <p14:creationId xmlns:p14="http://schemas.microsoft.com/office/powerpoint/2010/main" val="319386809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247</a:t>
            </a:fld>
            <a:endParaRPr lang="pl-PL" dirty="0"/>
          </a:p>
        </p:txBody>
      </p:sp>
    </p:spTree>
    <p:extLst>
      <p:ext uri="{BB962C8B-B14F-4D97-AF65-F5344CB8AC3E}">
        <p14:creationId xmlns:p14="http://schemas.microsoft.com/office/powerpoint/2010/main" val="395464464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248</a:t>
            </a:fld>
            <a:endParaRPr lang="pl-PL" dirty="0"/>
          </a:p>
        </p:txBody>
      </p:sp>
    </p:spTree>
    <p:extLst>
      <p:ext uri="{BB962C8B-B14F-4D97-AF65-F5344CB8AC3E}">
        <p14:creationId xmlns:p14="http://schemas.microsoft.com/office/powerpoint/2010/main" val="217796798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249</a:t>
            </a:fld>
            <a:endParaRPr lang="pl-PL" dirty="0"/>
          </a:p>
        </p:txBody>
      </p:sp>
    </p:spTree>
    <p:extLst>
      <p:ext uri="{BB962C8B-B14F-4D97-AF65-F5344CB8AC3E}">
        <p14:creationId xmlns:p14="http://schemas.microsoft.com/office/powerpoint/2010/main" val="120795485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250</a:t>
            </a:fld>
            <a:endParaRPr lang="pl-PL" dirty="0"/>
          </a:p>
        </p:txBody>
      </p:sp>
    </p:spTree>
    <p:extLst>
      <p:ext uri="{BB962C8B-B14F-4D97-AF65-F5344CB8AC3E}">
        <p14:creationId xmlns:p14="http://schemas.microsoft.com/office/powerpoint/2010/main" val="135805388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251</a:t>
            </a:fld>
            <a:endParaRPr lang="pl-PL" dirty="0"/>
          </a:p>
        </p:txBody>
      </p:sp>
    </p:spTree>
    <p:extLst>
      <p:ext uri="{BB962C8B-B14F-4D97-AF65-F5344CB8AC3E}">
        <p14:creationId xmlns:p14="http://schemas.microsoft.com/office/powerpoint/2010/main" val="253923405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252</a:t>
            </a:fld>
            <a:endParaRPr lang="pl-PL" dirty="0"/>
          </a:p>
        </p:txBody>
      </p:sp>
    </p:spTree>
    <p:extLst>
      <p:ext uri="{BB962C8B-B14F-4D97-AF65-F5344CB8AC3E}">
        <p14:creationId xmlns:p14="http://schemas.microsoft.com/office/powerpoint/2010/main" val="21412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a:t>
            </a:fld>
            <a:endParaRPr lang="pl-PL" dirty="0"/>
          </a:p>
        </p:txBody>
      </p:sp>
    </p:spTree>
    <p:extLst>
      <p:ext uri="{BB962C8B-B14F-4D97-AF65-F5344CB8AC3E}">
        <p14:creationId xmlns:p14="http://schemas.microsoft.com/office/powerpoint/2010/main" val="29395283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253</a:t>
            </a:fld>
            <a:endParaRPr lang="pl-PL" dirty="0"/>
          </a:p>
        </p:txBody>
      </p:sp>
    </p:spTree>
    <p:extLst>
      <p:ext uri="{BB962C8B-B14F-4D97-AF65-F5344CB8AC3E}">
        <p14:creationId xmlns:p14="http://schemas.microsoft.com/office/powerpoint/2010/main" val="337807298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254</a:t>
            </a:fld>
            <a:endParaRPr lang="pl-PL" dirty="0"/>
          </a:p>
        </p:txBody>
      </p:sp>
    </p:spTree>
    <p:extLst>
      <p:ext uri="{BB962C8B-B14F-4D97-AF65-F5344CB8AC3E}">
        <p14:creationId xmlns:p14="http://schemas.microsoft.com/office/powerpoint/2010/main" val="213964050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255</a:t>
            </a:fld>
            <a:endParaRPr lang="pl-PL" dirty="0"/>
          </a:p>
        </p:txBody>
      </p:sp>
    </p:spTree>
    <p:extLst>
      <p:ext uri="{BB962C8B-B14F-4D97-AF65-F5344CB8AC3E}">
        <p14:creationId xmlns:p14="http://schemas.microsoft.com/office/powerpoint/2010/main" val="263247419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256</a:t>
            </a:fld>
            <a:endParaRPr lang="pl-PL" dirty="0"/>
          </a:p>
        </p:txBody>
      </p:sp>
    </p:spTree>
    <p:extLst>
      <p:ext uri="{BB962C8B-B14F-4D97-AF65-F5344CB8AC3E}">
        <p14:creationId xmlns:p14="http://schemas.microsoft.com/office/powerpoint/2010/main" val="188968099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257</a:t>
            </a:fld>
            <a:endParaRPr lang="pl-PL" dirty="0"/>
          </a:p>
        </p:txBody>
      </p:sp>
    </p:spTree>
    <p:extLst>
      <p:ext uri="{BB962C8B-B14F-4D97-AF65-F5344CB8AC3E}">
        <p14:creationId xmlns:p14="http://schemas.microsoft.com/office/powerpoint/2010/main" val="206346751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258</a:t>
            </a:fld>
            <a:endParaRPr lang="pl-PL" dirty="0"/>
          </a:p>
        </p:txBody>
      </p:sp>
    </p:spTree>
    <p:extLst>
      <p:ext uri="{BB962C8B-B14F-4D97-AF65-F5344CB8AC3E}">
        <p14:creationId xmlns:p14="http://schemas.microsoft.com/office/powerpoint/2010/main" val="301420438"/>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259</a:t>
            </a:fld>
            <a:endParaRPr lang="pl-PL" dirty="0"/>
          </a:p>
        </p:txBody>
      </p:sp>
    </p:spTree>
    <p:extLst>
      <p:ext uri="{BB962C8B-B14F-4D97-AF65-F5344CB8AC3E}">
        <p14:creationId xmlns:p14="http://schemas.microsoft.com/office/powerpoint/2010/main" val="410658230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260</a:t>
            </a:fld>
            <a:endParaRPr lang="pl-PL" dirty="0"/>
          </a:p>
        </p:txBody>
      </p:sp>
    </p:spTree>
    <p:extLst>
      <p:ext uri="{BB962C8B-B14F-4D97-AF65-F5344CB8AC3E}">
        <p14:creationId xmlns:p14="http://schemas.microsoft.com/office/powerpoint/2010/main" val="140616794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261</a:t>
            </a:fld>
            <a:endParaRPr lang="pl-PL" dirty="0"/>
          </a:p>
        </p:txBody>
      </p:sp>
    </p:spTree>
    <p:extLst>
      <p:ext uri="{BB962C8B-B14F-4D97-AF65-F5344CB8AC3E}">
        <p14:creationId xmlns:p14="http://schemas.microsoft.com/office/powerpoint/2010/main" val="80517894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262</a:t>
            </a:fld>
            <a:endParaRPr lang="pl-PL" dirty="0"/>
          </a:p>
        </p:txBody>
      </p:sp>
    </p:spTree>
    <p:extLst>
      <p:ext uri="{BB962C8B-B14F-4D97-AF65-F5344CB8AC3E}">
        <p14:creationId xmlns:p14="http://schemas.microsoft.com/office/powerpoint/2010/main" val="397490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a:t>
            </a:fld>
            <a:endParaRPr lang="pl-PL" dirty="0"/>
          </a:p>
        </p:txBody>
      </p:sp>
    </p:spTree>
    <p:extLst>
      <p:ext uri="{BB962C8B-B14F-4D97-AF65-F5344CB8AC3E}">
        <p14:creationId xmlns:p14="http://schemas.microsoft.com/office/powerpoint/2010/main" val="114525703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263</a:t>
            </a:fld>
            <a:endParaRPr lang="pl-PL" dirty="0"/>
          </a:p>
        </p:txBody>
      </p:sp>
    </p:spTree>
    <p:extLst>
      <p:ext uri="{BB962C8B-B14F-4D97-AF65-F5344CB8AC3E}">
        <p14:creationId xmlns:p14="http://schemas.microsoft.com/office/powerpoint/2010/main" val="271114723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264</a:t>
            </a:fld>
            <a:endParaRPr lang="pl-PL" dirty="0"/>
          </a:p>
        </p:txBody>
      </p:sp>
    </p:spTree>
    <p:extLst>
      <p:ext uri="{BB962C8B-B14F-4D97-AF65-F5344CB8AC3E}">
        <p14:creationId xmlns:p14="http://schemas.microsoft.com/office/powerpoint/2010/main" val="139256576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265</a:t>
            </a:fld>
            <a:endParaRPr lang="pl-PL" dirty="0"/>
          </a:p>
        </p:txBody>
      </p:sp>
    </p:spTree>
    <p:extLst>
      <p:ext uri="{BB962C8B-B14F-4D97-AF65-F5344CB8AC3E}">
        <p14:creationId xmlns:p14="http://schemas.microsoft.com/office/powerpoint/2010/main" val="128756657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266</a:t>
            </a:fld>
            <a:endParaRPr lang="pl-PL" dirty="0"/>
          </a:p>
        </p:txBody>
      </p:sp>
    </p:spTree>
    <p:extLst>
      <p:ext uri="{BB962C8B-B14F-4D97-AF65-F5344CB8AC3E}">
        <p14:creationId xmlns:p14="http://schemas.microsoft.com/office/powerpoint/2010/main" val="113190096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267</a:t>
            </a:fld>
            <a:endParaRPr lang="pl-PL" dirty="0"/>
          </a:p>
        </p:txBody>
      </p:sp>
    </p:spTree>
    <p:extLst>
      <p:ext uri="{BB962C8B-B14F-4D97-AF65-F5344CB8AC3E}">
        <p14:creationId xmlns:p14="http://schemas.microsoft.com/office/powerpoint/2010/main" val="360847442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268</a:t>
            </a:fld>
            <a:endParaRPr lang="pl-PL" dirty="0"/>
          </a:p>
        </p:txBody>
      </p:sp>
    </p:spTree>
    <p:extLst>
      <p:ext uri="{BB962C8B-B14F-4D97-AF65-F5344CB8AC3E}">
        <p14:creationId xmlns:p14="http://schemas.microsoft.com/office/powerpoint/2010/main" val="427776169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269</a:t>
            </a:fld>
            <a:endParaRPr lang="pl-PL" dirty="0"/>
          </a:p>
        </p:txBody>
      </p:sp>
    </p:spTree>
    <p:extLst>
      <p:ext uri="{BB962C8B-B14F-4D97-AF65-F5344CB8AC3E}">
        <p14:creationId xmlns:p14="http://schemas.microsoft.com/office/powerpoint/2010/main" val="12205614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270</a:t>
            </a:fld>
            <a:endParaRPr lang="pl-PL" dirty="0"/>
          </a:p>
        </p:txBody>
      </p:sp>
    </p:spTree>
    <p:extLst>
      <p:ext uri="{BB962C8B-B14F-4D97-AF65-F5344CB8AC3E}">
        <p14:creationId xmlns:p14="http://schemas.microsoft.com/office/powerpoint/2010/main" val="136645414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271</a:t>
            </a:fld>
            <a:endParaRPr lang="pl-PL" dirty="0"/>
          </a:p>
        </p:txBody>
      </p:sp>
    </p:spTree>
    <p:extLst>
      <p:ext uri="{BB962C8B-B14F-4D97-AF65-F5344CB8AC3E}">
        <p14:creationId xmlns:p14="http://schemas.microsoft.com/office/powerpoint/2010/main" val="116735671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272</a:t>
            </a:fld>
            <a:endParaRPr lang="pl-PL" dirty="0"/>
          </a:p>
        </p:txBody>
      </p:sp>
    </p:spTree>
    <p:extLst>
      <p:ext uri="{BB962C8B-B14F-4D97-AF65-F5344CB8AC3E}">
        <p14:creationId xmlns:p14="http://schemas.microsoft.com/office/powerpoint/2010/main" val="4177452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a:t>
            </a:fld>
            <a:endParaRPr lang="pl-PL" dirty="0"/>
          </a:p>
        </p:txBody>
      </p:sp>
    </p:spTree>
    <p:extLst>
      <p:ext uri="{BB962C8B-B14F-4D97-AF65-F5344CB8AC3E}">
        <p14:creationId xmlns:p14="http://schemas.microsoft.com/office/powerpoint/2010/main" val="137965828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273</a:t>
            </a:fld>
            <a:endParaRPr lang="pl-PL" dirty="0"/>
          </a:p>
        </p:txBody>
      </p:sp>
    </p:spTree>
    <p:extLst>
      <p:ext uri="{BB962C8B-B14F-4D97-AF65-F5344CB8AC3E}">
        <p14:creationId xmlns:p14="http://schemas.microsoft.com/office/powerpoint/2010/main" val="356769395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274</a:t>
            </a:fld>
            <a:endParaRPr lang="pl-PL" dirty="0"/>
          </a:p>
        </p:txBody>
      </p:sp>
    </p:spTree>
    <p:extLst>
      <p:ext uri="{BB962C8B-B14F-4D97-AF65-F5344CB8AC3E}">
        <p14:creationId xmlns:p14="http://schemas.microsoft.com/office/powerpoint/2010/main" val="57420985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275</a:t>
            </a:fld>
            <a:endParaRPr lang="pl-PL" dirty="0"/>
          </a:p>
        </p:txBody>
      </p:sp>
    </p:spTree>
    <p:extLst>
      <p:ext uri="{BB962C8B-B14F-4D97-AF65-F5344CB8AC3E}">
        <p14:creationId xmlns:p14="http://schemas.microsoft.com/office/powerpoint/2010/main" val="359477894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276</a:t>
            </a:fld>
            <a:endParaRPr lang="pl-PL" dirty="0"/>
          </a:p>
        </p:txBody>
      </p:sp>
    </p:spTree>
    <p:extLst>
      <p:ext uri="{BB962C8B-B14F-4D97-AF65-F5344CB8AC3E}">
        <p14:creationId xmlns:p14="http://schemas.microsoft.com/office/powerpoint/2010/main" val="374944721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277</a:t>
            </a:fld>
            <a:endParaRPr lang="pl-PL" dirty="0"/>
          </a:p>
        </p:txBody>
      </p:sp>
    </p:spTree>
    <p:extLst>
      <p:ext uri="{BB962C8B-B14F-4D97-AF65-F5344CB8AC3E}">
        <p14:creationId xmlns:p14="http://schemas.microsoft.com/office/powerpoint/2010/main" val="145912155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278</a:t>
            </a:fld>
            <a:endParaRPr lang="pl-PL" dirty="0"/>
          </a:p>
        </p:txBody>
      </p:sp>
    </p:spTree>
    <p:extLst>
      <p:ext uri="{BB962C8B-B14F-4D97-AF65-F5344CB8AC3E}">
        <p14:creationId xmlns:p14="http://schemas.microsoft.com/office/powerpoint/2010/main" val="37195734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279</a:t>
            </a:fld>
            <a:endParaRPr lang="pl-PL" dirty="0"/>
          </a:p>
        </p:txBody>
      </p:sp>
    </p:spTree>
    <p:extLst>
      <p:ext uri="{BB962C8B-B14F-4D97-AF65-F5344CB8AC3E}">
        <p14:creationId xmlns:p14="http://schemas.microsoft.com/office/powerpoint/2010/main" val="191845802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280</a:t>
            </a:fld>
            <a:endParaRPr lang="pl-PL" dirty="0"/>
          </a:p>
        </p:txBody>
      </p:sp>
    </p:spTree>
    <p:extLst>
      <p:ext uri="{BB962C8B-B14F-4D97-AF65-F5344CB8AC3E}">
        <p14:creationId xmlns:p14="http://schemas.microsoft.com/office/powerpoint/2010/main" val="40005566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281</a:t>
            </a:fld>
            <a:endParaRPr lang="pl-PL" dirty="0"/>
          </a:p>
        </p:txBody>
      </p:sp>
    </p:spTree>
    <p:extLst>
      <p:ext uri="{BB962C8B-B14F-4D97-AF65-F5344CB8AC3E}">
        <p14:creationId xmlns:p14="http://schemas.microsoft.com/office/powerpoint/2010/main" val="346484040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282</a:t>
            </a:fld>
            <a:endParaRPr lang="pl-PL" dirty="0"/>
          </a:p>
        </p:txBody>
      </p:sp>
    </p:spTree>
    <p:extLst>
      <p:ext uri="{BB962C8B-B14F-4D97-AF65-F5344CB8AC3E}">
        <p14:creationId xmlns:p14="http://schemas.microsoft.com/office/powerpoint/2010/main" val="3717052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a:t>
            </a:fld>
            <a:endParaRPr lang="pl-PL" dirty="0"/>
          </a:p>
        </p:txBody>
      </p:sp>
    </p:spTree>
    <p:extLst>
      <p:ext uri="{BB962C8B-B14F-4D97-AF65-F5344CB8AC3E}">
        <p14:creationId xmlns:p14="http://schemas.microsoft.com/office/powerpoint/2010/main" val="333101899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283</a:t>
            </a:fld>
            <a:endParaRPr lang="pl-PL" dirty="0"/>
          </a:p>
        </p:txBody>
      </p:sp>
    </p:spTree>
    <p:extLst>
      <p:ext uri="{BB962C8B-B14F-4D97-AF65-F5344CB8AC3E}">
        <p14:creationId xmlns:p14="http://schemas.microsoft.com/office/powerpoint/2010/main" val="12798505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284</a:t>
            </a:fld>
            <a:endParaRPr lang="pl-PL" dirty="0"/>
          </a:p>
        </p:txBody>
      </p:sp>
    </p:spTree>
    <p:extLst>
      <p:ext uri="{BB962C8B-B14F-4D97-AF65-F5344CB8AC3E}">
        <p14:creationId xmlns:p14="http://schemas.microsoft.com/office/powerpoint/2010/main" val="368188571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285</a:t>
            </a:fld>
            <a:endParaRPr lang="pl-PL" dirty="0"/>
          </a:p>
        </p:txBody>
      </p:sp>
    </p:spTree>
    <p:extLst>
      <p:ext uri="{BB962C8B-B14F-4D97-AF65-F5344CB8AC3E}">
        <p14:creationId xmlns:p14="http://schemas.microsoft.com/office/powerpoint/2010/main" val="359890127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286</a:t>
            </a:fld>
            <a:endParaRPr lang="pl-PL" dirty="0"/>
          </a:p>
        </p:txBody>
      </p:sp>
    </p:spTree>
    <p:extLst>
      <p:ext uri="{BB962C8B-B14F-4D97-AF65-F5344CB8AC3E}">
        <p14:creationId xmlns:p14="http://schemas.microsoft.com/office/powerpoint/2010/main" val="422837465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287</a:t>
            </a:fld>
            <a:endParaRPr lang="pl-PL" dirty="0"/>
          </a:p>
        </p:txBody>
      </p:sp>
    </p:spTree>
    <p:extLst>
      <p:ext uri="{BB962C8B-B14F-4D97-AF65-F5344CB8AC3E}">
        <p14:creationId xmlns:p14="http://schemas.microsoft.com/office/powerpoint/2010/main" val="305559701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288</a:t>
            </a:fld>
            <a:endParaRPr lang="pl-PL" dirty="0"/>
          </a:p>
        </p:txBody>
      </p:sp>
    </p:spTree>
    <p:extLst>
      <p:ext uri="{BB962C8B-B14F-4D97-AF65-F5344CB8AC3E}">
        <p14:creationId xmlns:p14="http://schemas.microsoft.com/office/powerpoint/2010/main" val="400055066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289</a:t>
            </a:fld>
            <a:endParaRPr lang="pl-PL" dirty="0"/>
          </a:p>
        </p:txBody>
      </p:sp>
    </p:spTree>
    <p:extLst>
      <p:ext uri="{BB962C8B-B14F-4D97-AF65-F5344CB8AC3E}">
        <p14:creationId xmlns:p14="http://schemas.microsoft.com/office/powerpoint/2010/main" val="8857816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290</a:t>
            </a:fld>
            <a:endParaRPr lang="pl-PL" dirty="0"/>
          </a:p>
        </p:txBody>
      </p:sp>
    </p:spTree>
    <p:extLst>
      <p:ext uri="{BB962C8B-B14F-4D97-AF65-F5344CB8AC3E}">
        <p14:creationId xmlns:p14="http://schemas.microsoft.com/office/powerpoint/2010/main" val="192415657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291</a:t>
            </a:fld>
            <a:endParaRPr lang="pl-PL" dirty="0"/>
          </a:p>
        </p:txBody>
      </p:sp>
    </p:spTree>
    <p:extLst>
      <p:ext uri="{BB962C8B-B14F-4D97-AF65-F5344CB8AC3E}">
        <p14:creationId xmlns:p14="http://schemas.microsoft.com/office/powerpoint/2010/main" val="311761395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292</a:t>
            </a:fld>
            <a:endParaRPr lang="pl-PL" dirty="0"/>
          </a:p>
        </p:txBody>
      </p:sp>
    </p:spTree>
    <p:extLst>
      <p:ext uri="{BB962C8B-B14F-4D97-AF65-F5344CB8AC3E}">
        <p14:creationId xmlns:p14="http://schemas.microsoft.com/office/powerpoint/2010/main" val="2447557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a:t>
            </a:fld>
            <a:endParaRPr lang="pl-PL" dirty="0"/>
          </a:p>
        </p:txBody>
      </p:sp>
    </p:spTree>
    <p:extLst>
      <p:ext uri="{BB962C8B-B14F-4D97-AF65-F5344CB8AC3E}">
        <p14:creationId xmlns:p14="http://schemas.microsoft.com/office/powerpoint/2010/main" val="77427721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293</a:t>
            </a:fld>
            <a:endParaRPr lang="pl-PL" dirty="0"/>
          </a:p>
        </p:txBody>
      </p:sp>
    </p:spTree>
    <p:extLst>
      <p:ext uri="{BB962C8B-B14F-4D97-AF65-F5344CB8AC3E}">
        <p14:creationId xmlns:p14="http://schemas.microsoft.com/office/powerpoint/2010/main" val="159781551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294</a:t>
            </a:fld>
            <a:endParaRPr lang="pl-PL" dirty="0"/>
          </a:p>
        </p:txBody>
      </p:sp>
    </p:spTree>
    <p:extLst>
      <p:ext uri="{BB962C8B-B14F-4D97-AF65-F5344CB8AC3E}">
        <p14:creationId xmlns:p14="http://schemas.microsoft.com/office/powerpoint/2010/main" val="225422851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295</a:t>
            </a:fld>
            <a:endParaRPr lang="pl-PL" dirty="0"/>
          </a:p>
        </p:txBody>
      </p:sp>
    </p:spTree>
    <p:extLst>
      <p:ext uri="{BB962C8B-B14F-4D97-AF65-F5344CB8AC3E}">
        <p14:creationId xmlns:p14="http://schemas.microsoft.com/office/powerpoint/2010/main" val="284637833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296</a:t>
            </a:fld>
            <a:endParaRPr lang="pl-PL" dirty="0"/>
          </a:p>
        </p:txBody>
      </p:sp>
    </p:spTree>
    <p:extLst>
      <p:ext uri="{BB962C8B-B14F-4D97-AF65-F5344CB8AC3E}">
        <p14:creationId xmlns:p14="http://schemas.microsoft.com/office/powerpoint/2010/main" val="428602630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297</a:t>
            </a:fld>
            <a:endParaRPr lang="pl-PL" dirty="0"/>
          </a:p>
        </p:txBody>
      </p:sp>
    </p:spTree>
    <p:extLst>
      <p:ext uri="{BB962C8B-B14F-4D97-AF65-F5344CB8AC3E}">
        <p14:creationId xmlns:p14="http://schemas.microsoft.com/office/powerpoint/2010/main" val="395809911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298</a:t>
            </a:fld>
            <a:endParaRPr lang="pl-PL" dirty="0"/>
          </a:p>
        </p:txBody>
      </p:sp>
    </p:spTree>
    <p:extLst>
      <p:ext uri="{BB962C8B-B14F-4D97-AF65-F5344CB8AC3E}">
        <p14:creationId xmlns:p14="http://schemas.microsoft.com/office/powerpoint/2010/main" val="411017468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299</a:t>
            </a:fld>
            <a:endParaRPr lang="pl-PL" dirty="0"/>
          </a:p>
        </p:txBody>
      </p:sp>
    </p:spTree>
    <p:extLst>
      <p:ext uri="{BB962C8B-B14F-4D97-AF65-F5344CB8AC3E}">
        <p14:creationId xmlns:p14="http://schemas.microsoft.com/office/powerpoint/2010/main" val="806236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300</a:t>
            </a:fld>
            <a:endParaRPr lang="pl-PL" dirty="0"/>
          </a:p>
        </p:txBody>
      </p:sp>
    </p:spTree>
    <p:extLst>
      <p:ext uri="{BB962C8B-B14F-4D97-AF65-F5344CB8AC3E}">
        <p14:creationId xmlns:p14="http://schemas.microsoft.com/office/powerpoint/2010/main" val="238796426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301</a:t>
            </a:fld>
            <a:endParaRPr lang="pl-PL" dirty="0"/>
          </a:p>
        </p:txBody>
      </p:sp>
    </p:spTree>
    <p:extLst>
      <p:ext uri="{BB962C8B-B14F-4D97-AF65-F5344CB8AC3E}">
        <p14:creationId xmlns:p14="http://schemas.microsoft.com/office/powerpoint/2010/main" val="371742884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302</a:t>
            </a:fld>
            <a:endParaRPr lang="pl-PL" dirty="0"/>
          </a:p>
        </p:txBody>
      </p:sp>
    </p:spTree>
    <p:extLst>
      <p:ext uri="{BB962C8B-B14F-4D97-AF65-F5344CB8AC3E}">
        <p14:creationId xmlns:p14="http://schemas.microsoft.com/office/powerpoint/2010/main" val="28322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pPr rtl="0"/>
            <a:fld id="{893B0CF2-7F87-4E02-A248-870047730F99}" type="slidenum">
              <a:rPr lang="pl-PL" smtClean="0"/>
              <a:t>3</a:t>
            </a:fld>
            <a:endParaRPr lang="pl-PL" dirty="0"/>
          </a:p>
        </p:txBody>
      </p:sp>
    </p:spTree>
    <p:extLst>
      <p:ext uri="{BB962C8B-B14F-4D97-AF65-F5344CB8AC3E}">
        <p14:creationId xmlns:p14="http://schemas.microsoft.com/office/powerpoint/2010/main" val="10103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a:t>
            </a:fld>
            <a:endParaRPr lang="pl-PL" dirty="0"/>
          </a:p>
        </p:txBody>
      </p:sp>
    </p:spTree>
    <p:extLst>
      <p:ext uri="{BB962C8B-B14F-4D97-AF65-F5344CB8AC3E}">
        <p14:creationId xmlns:p14="http://schemas.microsoft.com/office/powerpoint/2010/main" val="219244597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303</a:t>
            </a:fld>
            <a:endParaRPr lang="pl-PL" dirty="0"/>
          </a:p>
        </p:txBody>
      </p:sp>
    </p:spTree>
    <p:extLst>
      <p:ext uri="{BB962C8B-B14F-4D97-AF65-F5344CB8AC3E}">
        <p14:creationId xmlns:p14="http://schemas.microsoft.com/office/powerpoint/2010/main" val="72970353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304</a:t>
            </a:fld>
            <a:endParaRPr lang="pl-PL" dirty="0"/>
          </a:p>
        </p:txBody>
      </p:sp>
    </p:spTree>
    <p:extLst>
      <p:ext uri="{BB962C8B-B14F-4D97-AF65-F5344CB8AC3E}">
        <p14:creationId xmlns:p14="http://schemas.microsoft.com/office/powerpoint/2010/main" val="308774021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305</a:t>
            </a:fld>
            <a:endParaRPr lang="pl-PL" dirty="0"/>
          </a:p>
        </p:txBody>
      </p:sp>
    </p:spTree>
    <p:extLst>
      <p:ext uri="{BB962C8B-B14F-4D97-AF65-F5344CB8AC3E}">
        <p14:creationId xmlns:p14="http://schemas.microsoft.com/office/powerpoint/2010/main" val="64574291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306</a:t>
            </a:fld>
            <a:endParaRPr lang="pl-PL" dirty="0"/>
          </a:p>
        </p:txBody>
      </p:sp>
    </p:spTree>
    <p:extLst>
      <p:ext uri="{BB962C8B-B14F-4D97-AF65-F5344CB8AC3E}">
        <p14:creationId xmlns:p14="http://schemas.microsoft.com/office/powerpoint/2010/main" val="84733067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307</a:t>
            </a:fld>
            <a:endParaRPr lang="pl-PL" dirty="0"/>
          </a:p>
        </p:txBody>
      </p:sp>
    </p:spTree>
    <p:extLst>
      <p:ext uri="{BB962C8B-B14F-4D97-AF65-F5344CB8AC3E}">
        <p14:creationId xmlns:p14="http://schemas.microsoft.com/office/powerpoint/2010/main" val="195606953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308</a:t>
            </a:fld>
            <a:endParaRPr lang="pl-PL" dirty="0"/>
          </a:p>
        </p:txBody>
      </p:sp>
    </p:spTree>
    <p:extLst>
      <p:ext uri="{BB962C8B-B14F-4D97-AF65-F5344CB8AC3E}">
        <p14:creationId xmlns:p14="http://schemas.microsoft.com/office/powerpoint/2010/main" val="234305017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309</a:t>
            </a:fld>
            <a:endParaRPr lang="pl-PL" dirty="0"/>
          </a:p>
        </p:txBody>
      </p:sp>
    </p:spTree>
    <p:extLst>
      <p:ext uri="{BB962C8B-B14F-4D97-AF65-F5344CB8AC3E}">
        <p14:creationId xmlns:p14="http://schemas.microsoft.com/office/powerpoint/2010/main" val="237165295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310</a:t>
            </a:fld>
            <a:endParaRPr lang="pl-PL" dirty="0"/>
          </a:p>
        </p:txBody>
      </p:sp>
    </p:spTree>
    <p:extLst>
      <p:ext uri="{BB962C8B-B14F-4D97-AF65-F5344CB8AC3E}">
        <p14:creationId xmlns:p14="http://schemas.microsoft.com/office/powerpoint/2010/main" val="386287774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311</a:t>
            </a:fld>
            <a:endParaRPr lang="pl-PL" dirty="0"/>
          </a:p>
        </p:txBody>
      </p:sp>
    </p:spTree>
    <p:extLst>
      <p:ext uri="{BB962C8B-B14F-4D97-AF65-F5344CB8AC3E}">
        <p14:creationId xmlns:p14="http://schemas.microsoft.com/office/powerpoint/2010/main" val="304818489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312</a:t>
            </a:fld>
            <a:endParaRPr lang="pl-PL" dirty="0"/>
          </a:p>
        </p:txBody>
      </p:sp>
    </p:spTree>
    <p:extLst>
      <p:ext uri="{BB962C8B-B14F-4D97-AF65-F5344CB8AC3E}">
        <p14:creationId xmlns:p14="http://schemas.microsoft.com/office/powerpoint/2010/main" val="168816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a:t>
            </a:fld>
            <a:endParaRPr lang="pl-PL" dirty="0"/>
          </a:p>
        </p:txBody>
      </p:sp>
    </p:spTree>
    <p:extLst>
      <p:ext uri="{BB962C8B-B14F-4D97-AF65-F5344CB8AC3E}">
        <p14:creationId xmlns:p14="http://schemas.microsoft.com/office/powerpoint/2010/main" val="258125640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313</a:t>
            </a:fld>
            <a:endParaRPr lang="pl-PL" dirty="0"/>
          </a:p>
        </p:txBody>
      </p:sp>
    </p:spTree>
    <p:extLst>
      <p:ext uri="{BB962C8B-B14F-4D97-AF65-F5344CB8AC3E}">
        <p14:creationId xmlns:p14="http://schemas.microsoft.com/office/powerpoint/2010/main" val="2300357427"/>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314</a:t>
            </a:fld>
            <a:endParaRPr lang="pl-PL" dirty="0"/>
          </a:p>
        </p:txBody>
      </p:sp>
    </p:spTree>
    <p:extLst>
      <p:ext uri="{BB962C8B-B14F-4D97-AF65-F5344CB8AC3E}">
        <p14:creationId xmlns:p14="http://schemas.microsoft.com/office/powerpoint/2010/main" val="297786209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315</a:t>
            </a:fld>
            <a:endParaRPr lang="pl-PL" dirty="0"/>
          </a:p>
        </p:txBody>
      </p:sp>
    </p:spTree>
    <p:extLst>
      <p:ext uri="{BB962C8B-B14F-4D97-AF65-F5344CB8AC3E}">
        <p14:creationId xmlns:p14="http://schemas.microsoft.com/office/powerpoint/2010/main" val="123735023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316</a:t>
            </a:fld>
            <a:endParaRPr lang="pl-PL" dirty="0"/>
          </a:p>
        </p:txBody>
      </p:sp>
    </p:spTree>
    <p:extLst>
      <p:ext uri="{BB962C8B-B14F-4D97-AF65-F5344CB8AC3E}">
        <p14:creationId xmlns:p14="http://schemas.microsoft.com/office/powerpoint/2010/main" val="390574090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317</a:t>
            </a:fld>
            <a:endParaRPr lang="pl-PL" dirty="0"/>
          </a:p>
        </p:txBody>
      </p:sp>
    </p:spTree>
    <p:extLst>
      <p:ext uri="{BB962C8B-B14F-4D97-AF65-F5344CB8AC3E}">
        <p14:creationId xmlns:p14="http://schemas.microsoft.com/office/powerpoint/2010/main" val="26482446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318</a:t>
            </a:fld>
            <a:endParaRPr lang="pl-PL" dirty="0"/>
          </a:p>
        </p:txBody>
      </p:sp>
    </p:spTree>
    <p:extLst>
      <p:ext uri="{BB962C8B-B14F-4D97-AF65-F5344CB8AC3E}">
        <p14:creationId xmlns:p14="http://schemas.microsoft.com/office/powerpoint/2010/main" val="273576851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319</a:t>
            </a:fld>
            <a:endParaRPr lang="pl-PL" dirty="0"/>
          </a:p>
        </p:txBody>
      </p:sp>
    </p:spTree>
    <p:extLst>
      <p:ext uri="{BB962C8B-B14F-4D97-AF65-F5344CB8AC3E}">
        <p14:creationId xmlns:p14="http://schemas.microsoft.com/office/powerpoint/2010/main" val="380838243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320</a:t>
            </a:fld>
            <a:endParaRPr lang="pl-PL" dirty="0"/>
          </a:p>
        </p:txBody>
      </p:sp>
    </p:spTree>
    <p:extLst>
      <p:ext uri="{BB962C8B-B14F-4D97-AF65-F5344CB8AC3E}">
        <p14:creationId xmlns:p14="http://schemas.microsoft.com/office/powerpoint/2010/main" val="411102095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321</a:t>
            </a:fld>
            <a:endParaRPr lang="pl-PL" dirty="0"/>
          </a:p>
        </p:txBody>
      </p:sp>
    </p:spTree>
    <p:extLst>
      <p:ext uri="{BB962C8B-B14F-4D97-AF65-F5344CB8AC3E}">
        <p14:creationId xmlns:p14="http://schemas.microsoft.com/office/powerpoint/2010/main" val="385062534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322</a:t>
            </a:fld>
            <a:endParaRPr lang="pl-PL" dirty="0"/>
          </a:p>
        </p:txBody>
      </p:sp>
    </p:spTree>
    <p:extLst>
      <p:ext uri="{BB962C8B-B14F-4D97-AF65-F5344CB8AC3E}">
        <p14:creationId xmlns:p14="http://schemas.microsoft.com/office/powerpoint/2010/main" val="595828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a:t>
            </a:fld>
            <a:endParaRPr lang="pl-PL" dirty="0"/>
          </a:p>
        </p:txBody>
      </p:sp>
    </p:spTree>
    <p:extLst>
      <p:ext uri="{BB962C8B-B14F-4D97-AF65-F5344CB8AC3E}">
        <p14:creationId xmlns:p14="http://schemas.microsoft.com/office/powerpoint/2010/main" val="409464842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323</a:t>
            </a:fld>
            <a:endParaRPr lang="pl-PL" dirty="0"/>
          </a:p>
        </p:txBody>
      </p:sp>
    </p:spTree>
    <p:extLst>
      <p:ext uri="{BB962C8B-B14F-4D97-AF65-F5344CB8AC3E}">
        <p14:creationId xmlns:p14="http://schemas.microsoft.com/office/powerpoint/2010/main" val="75056039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324</a:t>
            </a:fld>
            <a:endParaRPr lang="pl-PL" dirty="0"/>
          </a:p>
        </p:txBody>
      </p:sp>
    </p:spTree>
    <p:extLst>
      <p:ext uri="{BB962C8B-B14F-4D97-AF65-F5344CB8AC3E}">
        <p14:creationId xmlns:p14="http://schemas.microsoft.com/office/powerpoint/2010/main" val="36891282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325</a:t>
            </a:fld>
            <a:endParaRPr lang="pl-PL" dirty="0"/>
          </a:p>
        </p:txBody>
      </p:sp>
    </p:spTree>
    <p:extLst>
      <p:ext uri="{BB962C8B-B14F-4D97-AF65-F5344CB8AC3E}">
        <p14:creationId xmlns:p14="http://schemas.microsoft.com/office/powerpoint/2010/main" val="96081356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326</a:t>
            </a:fld>
            <a:endParaRPr lang="pl-PL" dirty="0"/>
          </a:p>
        </p:txBody>
      </p:sp>
    </p:spTree>
    <p:extLst>
      <p:ext uri="{BB962C8B-B14F-4D97-AF65-F5344CB8AC3E}">
        <p14:creationId xmlns:p14="http://schemas.microsoft.com/office/powerpoint/2010/main" val="23661211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327</a:t>
            </a:fld>
            <a:endParaRPr lang="pl-PL" dirty="0"/>
          </a:p>
        </p:txBody>
      </p:sp>
    </p:spTree>
    <p:extLst>
      <p:ext uri="{BB962C8B-B14F-4D97-AF65-F5344CB8AC3E}">
        <p14:creationId xmlns:p14="http://schemas.microsoft.com/office/powerpoint/2010/main" val="172253506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328</a:t>
            </a:fld>
            <a:endParaRPr lang="pl-PL" dirty="0"/>
          </a:p>
        </p:txBody>
      </p:sp>
    </p:spTree>
    <p:extLst>
      <p:ext uri="{BB962C8B-B14F-4D97-AF65-F5344CB8AC3E}">
        <p14:creationId xmlns:p14="http://schemas.microsoft.com/office/powerpoint/2010/main" val="114000577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329</a:t>
            </a:fld>
            <a:endParaRPr lang="pl-PL" dirty="0"/>
          </a:p>
        </p:txBody>
      </p:sp>
    </p:spTree>
    <p:extLst>
      <p:ext uri="{BB962C8B-B14F-4D97-AF65-F5344CB8AC3E}">
        <p14:creationId xmlns:p14="http://schemas.microsoft.com/office/powerpoint/2010/main" val="208873582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330</a:t>
            </a:fld>
            <a:endParaRPr lang="pl-PL" dirty="0"/>
          </a:p>
        </p:txBody>
      </p:sp>
    </p:spTree>
    <p:extLst>
      <p:ext uri="{BB962C8B-B14F-4D97-AF65-F5344CB8AC3E}">
        <p14:creationId xmlns:p14="http://schemas.microsoft.com/office/powerpoint/2010/main" val="257227375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331</a:t>
            </a:fld>
            <a:endParaRPr lang="pl-PL" dirty="0"/>
          </a:p>
        </p:txBody>
      </p:sp>
    </p:spTree>
    <p:extLst>
      <p:ext uri="{BB962C8B-B14F-4D97-AF65-F5344CB8AC3E}">
        <p14:creationId xmlns:p14="http://schemas.microsoft.com/office/powerpoint/2010/main" val="354811404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332</a:t>
            </a:fld>
            <a:endParaRPr lang="pl-PL" dirty="0"/>
          </a:p>
        </p:txBody>
      </p:sp>
    </p:spTree>
    <p:extLst>
      <p:ext uri="{BB962C8B-B14F-4D97-AF65-F5344CB8AC3E}">
        <p14:creationId xmlns:p14="http://schemas.microsoft.com/office/powerpoint/2010/main" val="892064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a:t>
            </a:fld>
            <a:endParaRPr lang="pl-PL" dirty="0"/>
          </a:p>
        </p:txBody>
      </p:sp>
    </p:spTree>
    <p:extLst>
      <p:ext uri="{BB962C8B-B14F-4D97-AF65-F5344CB8AC3E}">
        <p14:creationId xmlns:p14="http://schemas.microsoft.com/office/powerpoint/2010/main" val="428859862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333</a:t>
            </a:fld>
            <a:endParaRPr lang="pl-PL" dirty="0"/>
          </a:p>
        </p:txBody>
      </p:sp>
    </p:spTree>
    <p:extLst>
      <p:ext uri="{BB962C8B-B14F-4D97-AF65-F5344CB8AC3E}">
        <p14:creationId xmlns:p14="http://schemas.microsoft.com/office/powerpoint/2010/main" val="240856689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334</a:t>
            </a:fld>
            <a:endParaRPr lang="pl-PL" dirty="0"/>
          </a:p>
        </p:txBody>
      </p:sp>
    </p:spTree>
    <p:extLst>
      <p:ext uri="{BB962C8B-B14F-4D97-AF65-F5344CB8AC3E}">
        <p14:creationId xmlns:p14="http://schemas.microsoft.com/office/powerpoint/2010/main" val="6151461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335</a:t>
            </a:fld>
            <a:endParaRPr lang="pl-PL" dirty="0"/>
          </a:p>
        </p:txBody>
      </p:sp>
    </p:spTree>
    <p:extLst>
      <p:ext uri="{BB962C8B-B14F-4D97-AF65-F5344CB8AC3E}">
        <p14:creationId xmlns:p14="http://schemas.microsoft.com/office/powerpoint/2010/main" val="78901175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336</a:t>
            </a:fld>
            <a:endParaRPr lang="pl-PL" dirty="0"/>
          </a:p>
        </p:txBody>
      </p:sp>
    </p:spTree>
    <p:extLst>
      <p:ext uri="{BB962C8B-B14F-4D97-AF65-F5344CB8AC3E}">
        <p14:creationId xmlns:p14="http://schemas.microsoft.com/office/powerpoint/2010/main" val="7788730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337</a:t>
            </a:fld>
            <a:endParaRPr lang="pl-PL" dirty="0"/>
          </a:p>
        </p:txBody>
      </p:sp>
    </p:spTree>
    <p:extLst>
      <p:ext uri="{BB962C8B-B14F-4D97-AF65-F5344CB8AC3E}">
        <p14:creationId xmlns:p14="http://schemas.microsoft.com/office/powerpoint/2010/main" val="51027635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338</a:t>
            </a:fld>
            <a:endParaRPr lang="pl-PL" dirty="0"/>
          </a:p>
        </p:txBody>
      </p:sp>
    </p:spTree>
    <p:extLst>
      <p:ext uri="{BB962C8B-B14F-4D97-AF65-F5344CB8AC3E}">
        <p14:creationId xmlns:p14="http://schemas.microsoft.com/office/powerpoint/2010/main" val="3402338899"/>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339</a:t>
            </a:fld>
            <a:endParaRPr lang="pl-PL" dirty="0"/>
          </a:p>
        </p:txBody>
      </p:sp>
    </p:spTree>
    <p:extLst>
      <p:ext uri="{BB962C8B-B14F-4D97-AF65-F5344CB8AC3E}">
        <p14:creationId xmlns:p14="http://schemas.microsoft.com/office/powerpoint/2010/main" val="50273436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340</a:t>
            </a:fld>
            <a:endParaRPr lang="pl-PL" dirty="0"/>
          </a:p>
        </p:txBody>
      </p:sp>
    </p:spTree>
    <p:extLst>
      <p:ext uri="{BB962C8B-B14F-4D97-AF65-F5344CB8AC3E}">
        <p14:creationId xmlns:p14="http://schemas.microsoft.com/office/powerpoint/2010/main" val="6456063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341</a:t>
            </a:fld>
            <a:endParaRPr lang="pl-PL" dirty="0"/>
          </a:p>
        </p:txBody>
      </p:sp>
    </p:spTree>
    <p:extLst>
      <p:ext uri="{BB962C8B-B14F-4D97-AF65-F5344CB8AC3E}">
        <p14:creationId xmlns:p14="http://schemas.microsoft.com/office/powerpoint/2010/main" val="258160928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342</a:t>
            </a:fld>
            <a:endParaRPr lang="pl-PL" dirty="0"/>
          </a:p>
        </p:txBody>
      </p:sp>
    </p:spTree>
    <p:extLst>
      <p:ext uri="{BB962C8B-B14F-4D97-AF65-F5344CB8AC3E}">
        <p14:creationId xmlns:p14="http://schemas.microsoft.com/office/powerpoint/2010/main" val="2068612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a:t>
            </a:fld>
            <a:endParaRPr lang="pl-PL" dirty="0"/>
          </a:p>
        </p:txBody>
      </p:sp>
    </p:spTree>
    <p:extLst>
      <p:ext uri="{BB962C8B-B14F-4D97-AF65-F5344CB8AC3E}">
        <p14:creationId xmlns:p14="http://schemas.microsoft.com/office/powerpoint/2010/main" val="35106679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343</a:t>
            </a:fld>
            <a:endParaRPr lang="pl-PL" dirty="0"/>
          </a:p>
        </p:txBody>
      </p:sp>
    </p:spTree>
    <p:extLst>
      <p:ext uri="{BB962C8B-B14F-4D97-AF65-F5344CB8AC3E}">
        <p14:creationId xmlns:p14="http://schemas.microsoft.com/office/powerpoint/2010/main" val="108191298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344</a:t>
            </a:fld>
            <a:endParaRPr lang="pl-PL" dirty="0"/>
          </a:p>
        </p:txBody>
      </p:sp>
    </p:spTree>
    <p:extLst>
      <p:ext uri="{BB962C8B-B14F-4D97-AF65-F5344CB8AC3E}">
        <p14:creationId xmlns:p14="http://schemas.microsoft.com/office/powerpoint/2010/main" val="149771018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345</a:t>
            </a:fld>
            <a:endParaRPr lang="pl-PL" dirty="0"/>
          </a:p>
        </p:txBody>
      </p:sp>
    </p:spTree>
    <p:extLst>
      <p:ext uri="{BB962C8B-B14F-4D97-AF65-F5344CB8AC3E}">
        <p14:creationId xmlns:p14="http://schemas.microsoft.com/office/powerpoint/2010/main" val="154389859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346</a:t>
            </a:fld>
            <a:endParaRPr lang="pl-PL" dirty="0"/>
          </a:p>
        </p:txBody>
      </p:sp>
    </p:spTree>
    <p:extLst>
      <p:ext uri="{BB962C8B-B14F-4D97-AF65-F5344CB8AC3E}">
        <p14:creationId xmlns:p14="http://schemas.microsoft.com/office/powerpoint/2010/main" val="357108977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347</a:t>
            </a:fld>
            <a:endParaRPr lang="pl-PL" dirty="0"/>
          </a:p>
        </p:txBody>
      </p:sp>
    </p:spTree>
    <p:extLst>
      <p:ext uri="{BB962C8B-B14F-4D97-AF65-F5344CB8AC3E}">
        <p14:creationId xmlns:p14="http://schemas.microsoft.com/office/powerpoint/2010/main" val="318710687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348</a:t>
            </a:fld>
            <a:endParaRPr lang="pl-PL" dirty="0"/>
          </a:p>
        </p:txBody>
      </p:sp>
    </p:spTree>
    <p:extLst>
      <p:ext uri="{BB962C8B-B14F-4D97-AF65-F5344CB8AC3E}">
        <p14:creationId xmlns:p14="http://schemas.microsoft.com/office/powerpoint/2010/main" val="161269462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349</a:t>
            </a:fld>
            <a:endParaRPr lang="pl-PL" dirty="0"/>
          </a:p>
        </p:txBody>
      </p:sp>
    </p:spTree>
    <p:extLst>
      <p:ext uri="{BB962C8B-B14F-4D97-AF65-F5344CB8AC3E}">
        <p14:creationId xmlns:p14="http://schemas.microsoft.com/office/powerpoint/2010/main" val="2839611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350</a:t>
            </a:fld>
            <a:endParaRPr lang="pl-PL" dirty="0"/>
          </a:p>
        </p:txBody>
      </p:sp>
    </p:spTree>
    <p:extLst>
      <p:ext uri="{BB962C8B-B14F-4D97-AF65-F5344CB8AC3E}">
        <p14:creationId xmlns:p14="http://schemas.microsoft.com/office/powerpoint/2010/main" val="366174686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351</a:t>
            </a:fld>
            <a:endParaRPr lang="pl-PL" dirty="0"/>
          </a:p>
        </p:txBody>
      </p:sp>
    </p:spTree>
    <p:extLst>
      <p:ext uri="{BB962C8B-B14F-4D97-AF65-F5344CB8AC3E}">
        <p14:creationId xmlns:p14="http://schemas.microsoft.com/office/powerpoint/2010/main" val="280646091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352</a:t>
            </a:fld>
            <a:endParaRPr lang="pl-PL" dirty="0"/>
          </a:p>
        </p:txBody>
      </p:sp>
    </p:spTree>
    <p:extLst>
      <p:ext uri="{BB962C8B-B14F-4D97-AF65-F5344CB8AC3E}">
        <p14:creationId xmlns:p14="http://schemas.microsoft.com/office/powerpoint/2010/main" val="1401878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a:t>
            </a:fld>
            <a:endParaRPr lang="pl-PL" dirty="0"/>
          </a:p>
        </p:txBody>
      </p:sp>
    </p:spTree>
    <p:extLst>
      <p:ext uri="{BB962C8B-B14F-4D97-AF65-F5344CB8AC3E}">
        <p14:creationId xmlns:p14="http://schemas.microsoft.com/office/powerpoint/2010/main" val="123332376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353</a:t>
            </a:fld>
            <a:endParaRPr lang="pl-PL" dirty="0"/>
          </a:p>
        </p:txBody>
      </p:sp>
    </p:spTree>
    <p:extLst>
      <p:ext uri="{BB962C8B-B14F-4D97-AF65-F5344CB8AC3E}">
        <p14:creationId xmlns:p14="http://schemas.microsoft.com/office/powerpoint/2010/main" val="168947802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354</a:t>
            </a:fld>
            <a:endParaRPr lang="pl-PL" dirty="0"/>
          </a:p>
        </p:txBody>
      </p:sp>
    </p:spTree>
    <p:extLst>
      <p:ext uri="{BB962C8B-B14F-4D97-AF65-F5344CB8AC3E}">
        <p14:creationId xmlns:p14="http://schemas.microsoft.com/office/powerpoint/2010/main" val="331896728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355</a:t>
            </a:fld>
            <a:endParaRPr lang="pl-PL" dirty="0"/>
          </a:p>
        </p:txBody>
      </p:sp>
    </p:spTree>
    <p:extLst>
      <p:ext uri="{BB962C8B-B14F-4D97-AF65-F5344CB8AC3E}">
        <p14:creationId xmlns:p14="http://schemas.microsoft.com/office/powerpoint/2010/main" val="381807231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356</a:t>
            </a:fld>
            <a:endParaRPr lang="pl-PL" dirty="0"/>
          </a:p>
        </p:txBody>
      </p:sp>
    </p:spTree>
    <p:extLst>
      <p:ext uri="{BB962C8B-B14F-4D97-AF65-F5344CB8AC3E}">
        <p14:creationId xmlns:p14="http://schemas.microsoft.com/office/powerpoint/2010/main" val="632415086"/>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357</a:t>
            </a:fld>
            <a:endParaRPr lang="pl-PL" dirty="0"/>
          </a:p>
        </p:txBody>
      </p:sp>
    </p:spTree>
    <p:extLst>
      <p:ext uri="{BB962C8B-B14F-4D97-AF65-F5344CB8AC3E}">
        <p14:creationId xmlns:p14="http://schemas.microsoft.com/office/powerpoint/2010/main" val="71439165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358</a:t>
            </a:fld>
            <a:endParaRPr lang="pl-PL" dirty="0"/>
          </a:p>
        </p:txBody>
      </p:sp>
    </p:spTree>
    <p:extLst>
      <p:ext uri="{BB962C8B-B14F-4D97-AF65-F5344CB8AC3E}">
        <p14:creationId xmlns:p14="http://schemas.microsoft.com/office/powerpoint/2010/main" val="9354325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359</a:t>
            </a:fld>
            <a:endParaRPr lang="pl-PL" dirty="0"/>
          </a:p>
        </p:txBody>
      </p:sp>
    </p:spTree>
    <p:extLst>
      <p:ext uri="{BB962C8B-B14F-4D97-AF65-F5344CB8AC3E}">
        <p14:creationId xmlns:p14="http://schemas.microsoft.com/office/powerpoint/2010/main" val="55364324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360</a:t>
            </a:fld>
            <a:endParaRPr lang="pl-PL" dirty="0"/>
          </a:p>
        </p:txBody>
      </p:sp>
    </p:spTree>
    <p:extLst>
      <p:ext uri="{BB962C8B-B14F-4D97-AF65-F5344CB8AC3E}">
        <p14:creationId xmlns:p14="http://schemas.microsoft.com/office/powerpoint/2010/main" val="380373251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361</a:t>
            </a:fld>
            <a:endParaRPr lang="pl-PL" dirty="0"/>
          </a:p>
        </p:txBody>
      </p:sp>
    </p:spTree>
    <p:extLst>
      <p:ext uri="{BB962C8B-B14F-4D97-AF65-F5344CB8AC3E}">
        <p14:creationId xmlns:p14="http://schemas.microsoft.com/office/powerpoint/2010/main" val="153479039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362</a:t>
            </a:fld>
            <a:endParaRPr lang="pl-PL" dirty="0"/>
          </a:p>
        </p:txBody>
      </p:sp>
    </p:spTree>
    <p:extLst>
      <p:ext uri="{BB962C8B-B14F-4D97-AF65-F5344CB8AC3E}">
        <p14:creationId xmlns:p14="http://schemas.microsoft.com/office/powerpoint/2010/main" val="189660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a:t>
            </a:fld>
            <a:endParaRPr lang="pl-PL" dirty="0"/>
          </a:p>
        </p:txBody>
      </p:sp>
    </p:spTree>
    <p:extLst>
      <p:ext uri="{BB962C8B-B14F-4D97-AF65-F5344CB8AC3E}">
        <p14:creationId xmlns:p14="http://schemas.microsoft.com/office/powerpoint/2010/main" val="236851620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363</a:t>
            </a:fld>
            <a:endParaRPr lang="pl-PL" dirty="0"/>
          </a:p>
        </p:txBody>
      </p:sp>
    </p:spTree>
    <p:extLst>
      <p:ext uri="{BB962C8B-B14F-4D97-AF65-F5344CB8AC3E}">
        <p14:creationId xmlns:p14="http://schemas.microsoft.com/office/powerpoint/2010/main" val="302869749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364</a:t>
            </a:fld>
            <a:endParaRPr lang="pl-PL" dirty="0"/>
          </a:p>
        </p:txBody>
      </p:sp>
    </p:spTree>
    <p:extLst>
      <p:ext uri="{BB962C8B-B14F-4D97-AF65-F5344CB8AC3E}">
        <p14:creationId xmlns:p14="http://schemas.microsoft.com/office/powerpoint/2010/main" val="204860711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365</a:t>
            </a:fld>
            <a:endParaRPr lang="pl-PL" dirty="0"/>
          </a:p>
        </p:txBody>
      </p:sp>
    </p:spTree>
    <p:extLst>
      <p:ext uri="{BB962C8B-B14F-4D97-AF65-F5344CB8AC3E}">
        <p14:creationId xmlns:p14="http://schemas.microsoft.com/office/powerpoint/2010/main" val="2697830129"/>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366</a:t>
            </a:fld>
            <a:endParaRPr lang="pl-PL" dirty="0"/>
          </a:p>
        </p:txBody>
      </p:sp>
    </p:spTree>
    <p:extLst>
      <p:ext uri="{BB962C8B-B14F-4D97-AF65-F5344CB8AC3E}">
        <p14:creationId xmlns:p14="http://schemas.microsoft.com/office/powerpoint/2010/main" val="82707097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367</a:t>
            </a:fld>
            <a:endParaRPr lang="pl-PL" dirty="0"/>
          </a:p>
        </p:txBody>
      </p:sp>
    </p:spTree>
    <p:extLst>
      <p:ext uri="{BB962C8B-B14F-4D97-AF65-F5344CB8AC3E}">
        <p14:creationId xmlns:p14="http://schemas.microsoft.com/office/powerpoint/2010/main" val="1184241719"/>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368</a:t>
            </a:fld>
            <a:endParaRPr lang="pl-PL" dirty="0"/>
          </a:p>
        </p:txBody>
      </p:sp>
    </p:spTree>
    <p:extLst>
      <p:ext uri="{BB962C8B-B14F-4D97-AF65-F5344CB8AC3E}">
        <p14:creationId xmlns:p14="http://schemas.microsoft.com/office/powerpoint/2010/main" val="210866391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369</a:t>
            </a:fld>
            <a:endParaRPr lang="pl-PL" dirty="0"/>
          </a:p>
        </p:txBody>
      </p:sp>
    </p:spTree>
    <p:extLst>
      <p:ext uri="{BB962C8B-B14F-4D97-AF65-F5344CB8AC3E}">
        <p14:creationId xmlns:p14="http://schemas.microsoft.com/office/powerpoint/2010/main" val="302300779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370</a:t>
            </a:fld>
            <a:endParaRPr lang="pl-PL" dirty="0"/>
          </a:p>
        </p:txBody>
      </p:sp>
    </p:spTree>
    <p:extLst>
      <p:ext uri="{BB962C8B-B14F-4D97-AF65-F5344CB8AC3E}">
        <p14:creationId xmlns:p14="http://schemas.microsoft.com/office/powerpoint/2010/main" val="407044517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371</a:t>
            </a:fld>
            <a:endParaRPr lang="pl-PL" dirty="0"/>
          </a:p>
        </p:txBody>
      </p:sp>
    </p:spTree>
    <p:extLst>
      <p:ext uri="{BB962C8B-B14F-4D97-AF65-F5344CB8AC3E}">
        <p14:creationId xmlns:p14="http://schemas.microsoft.com/office/powerpoint/2010/main" val="238397138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372</a:t>
            </a:fld>
            <a:endParaRPr lang="pl-PL" dirty="0"/>
          </a:p>
        </p:txBody>
      </p:sp>
    </p:spTree>
    <p:extLst>
      <p:ext uri="{BB962C8B-B14F-4D97-AF65-F5344CB8AC3E}">
        <p14:creationId xmlns:p14="http://schemas.microsoft.com/office/powerpoint/2010/main" val="1503037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a:t>
            </a:fld>
            <a:endParaRPr lang="pl-PL" dirty="0"/>
          </a:p>
        </p:txBody>
      </p:sp>
    </p:spTree>
    <p:extLst>
      <p:ext uri="{BB962C8B-B14F-4D97-AF65-F5344CB8AC3E}">
        <p14:creationId xmlns:p14="http://schemas.microsoft.com/office/powerpoint/2010/main" val="376665782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373</a:t>
            </a:fld>
            <a:endParaRPr lang="pl-PL" dirty="0"/>
          </a:p>
        </p:txBody>
      </p:sp>
    </p:spTree>
    <p:extLst>
      <p:ext uri="{BB962C8B-B14F-4D97-AF65-F5344CB8AC3E}">
        <p14:creationId xmlns:p14="http://schemas.microsoft.com/office/powerpoint/2010/main" val="551969113"/>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374</a:t>
            </a:fld>
            <a:endParaRPr lang="pl-PL" dirty="0"/>
          </a:p>
        </p:txBody>
      </p:sp>
    </p:spTree>
    <p:extLst>
      <p:ext uri="{BB962C8B-B14F-4D97-AF65-F5344CB8AC3E}">
        <p14:creationId xmlns:p14="http://schemas.microsoft.com/office/powerpoint/2010/main" val="174934109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375</a:t>
            </a:fld>
            <a:endParaRPr lang="pl-PL" dirty="0"/>
          </a:p>
        </p:txBody>
      </p:sp>
    </p:spTree>
    <p:extLst>
      <p:ext uri="{BB962C8B-B14F-4D97-AF65-F5344CB8AC3E}">
        <p14:creationId xmlns:p14="http://schemas.microsoft.com/office/powerpoint/2010/main" val="3666915066"/>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376</a:t>
            </a:fld>
            <a:endParaRPr lang="pl-PL" dirty="0"/>
          </a:p>
        </p:txBody>
      </p:sp>
    </p:spTree>
    <p:extLst>
      <p:ext uri="{BB962C8B-B14F-4D97-AF65-F5344CB8AC3E}">
        <p14:creationId xmlns:p14="http://schemas.microsoft.com/office/powerpoint/2010/main" val="197632051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377</a:t>
            </a:fld>
            <a:endParaRPr lang="pl-PL" dirty="0"/>
          </a:p>
        </p:txBody>
      </p:sp>
    </p:spTree>
    <p:extLst>
      <p:ext uri="{BB962C8B-B14F-4D97-AF65-F5344CB8AC3E}">
        <p14:creationId xmlns:p14="http://schemas.microsoft.com/office/powerpoint/2010/main" val="253732262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378</a:t>
            </a:fld>
            <a:endParaRPr lang="pl-PL" dirty="0"/>
          </a:p>
        </p:txBody>
      </p:sp>
    </p:spTree>
    <p:extLst>
      <p:ext uri="{BB962C8B-B14F-4D97-AF65-F5344CB8AC3E}">
        <p14:creationId xmlns:p14="http://schemas.microsoft.com/office/powerpoint/2010/main" val="4056871836"/>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379</a:t>
            </a:fld>
            <a:endParaRPr lang="pl-PL" dirty="0"/>
          </a:p>
        </p:txBody>
      </p:sp>
    </p:spTree>
    <p:extLst>
      <p:ext uri="{BB962C8B-B14F-4D97-AF65-F5344CB8AC3E}">
        <p14:creationId xmlns:p14="http://schemas.microsoft.com/office/powerpoint/2010/main" val="47226704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380</a:t>
            </a:fld>
            <a:endParaRPr lang="pl-PL" dirty="0"/>
          </a:p>
        </p:txBody>
      </p:sp>
    </p:spTree>
    <p:extLst>
      <p:ext uri="{BB962C8B-B14F-4D97-AF65-F5344CB8AC3E}">
        <p14:creationId xmlns:p14="http://schemas.microsoft.com/office/powerpoint/2010/main" val="275370342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381</a:t>
            </a:fld>
            <a:endParaRPr lang="pl-PL" dirty="0"/>
          </a:p>
        </p:txBody>
      </p:sp>
    </p:spTree>
    <p:extLst>
      <p:ext uri="{BB962C8B-B14F-4D97-AF65-F5344CB8AC3E}">
        <p14:creationId xmlns:p14="http://schemas.microsoft.com/office/powerpoint/2010/main" val="189869740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382</a:t>
            </a:fld>
            <a:endParaRPr lang="pl-PL" dirty="0"/>
          </a:p>
        </p:txBody>
      </p:sp>
    </p:spTree>
    <p:extLst>
      <p:ext uri="{BB962C8B-B14F-4D97-AF65-F5344CB8AC3E}">
        <p14:creationId xmlns:p14="http://schemas.microsoft.com/office/powerpoint/2010/main" val="315283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a:t>
            </a:fld>
            <a:endParaRPr lang="pl-PL" dirty="0"/>
          </a:p>
        </p:txBody>
      </p:sp>
    </p:spTree>
    <p:extLst>
      <p:ext uri="{BB962C8B-B14F-4D97-AF65-F5344CB8AC3E}">
        <p14:creationId xmlns:p14="http://schemas.microsoft.com/office/powerpoint/2010/main" val="199972597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383</a:t>
            </a:fld>
            <a:endParaRPr lang="pl-PL" dirty="0"/>
          </a:p>
        </p:txBody>
      </p:sp>
    </p:spTree>
    <p:extLst>
      <p:ext uri="{BB962C8B-B14F-4D97-AF65-F5344CB8AC3E}">
        <p14:creationId xmlns:p14="http://schemas.microsoft.com/office/powerpoint/2010/main" val="81499547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384</a:t>
            </a:fld>
            <a:endParaRPr lang="pl-PL" dirty="0"/>
          </a:p>
        </p:txBody>
      </p:sp>
    </p:spTree>
    <p:extLst>
      <p:ext uri="{BB962C8B-B14F-4D97-AF65-F5344CB8AC3E}">
        <p14:creationId xmlns:p14="http://schemas.microsoft.com/office/powerpoint/2010/main" val="3184134266"/>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385</a:t>
            </a:fld>
            <a:endParaRPr lang="pl-PL" dirty="0"/>
          </a:p>
        </p:txBody>
      </p:sp>
    </p:spTree>
    <p:extLst>
      <p:ext uri="{BB962C8B-B14F-4D97-AF65-F5344CB8AC3E}">
        <p14:creationId xmlns:p14="http://schemas.microsoft.com/office/powerpoint/2010/main" val="986103725"/>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386</a:t>
            </a:fld>
            <a:endParaRPr lang="pl-PL" dirty="0"/>
          </a:p>
        </p:txBody>
      </p:sp>
    </p:spTree>
    <p:extLst>
      <p:ext uri="{BB962C8B-B14F-4D97-AF65-F5344CB8AC3E}">
        <p14:creationId xmlns:p14="http://schemas.microsoft.com/office/powerpoint/2010/main" val="290910748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387</a:t>
            </a:fld>
            <a:endParaRPr lang="pl-PL" dirty="0"/>
          </a:p>
        </p:txBody>
      </p:sp>
    </p:spTree>
    <p:extLst>
      <p:ext uri="{BB962C8B-B14F-4D97-AF65-F5344CB8AC3E}">
        <p14:creationId xmlns:p14="http://schemas.microsoft.com/office/powerpoint/2010/main" val="4007361067"/>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388</a:t>
            </a:fld>
            <a:endParaRPr lang="pl-PL" dirty="0"/>
          </a:p>
        </p:txBody>
      </p:sp>
    </p:spTree>
    <p:extLst>
      <p:ext uri="{BB962C8B-B14F-4D97-AF65-F5344CB8AC3E}">
        <p14:creationId xmlns:p14="http://schemas.microsoft.com/office/powerpoint/2010/main" val="1492248419"/>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389</a:t>
            </a:fld>
            <a:endParaRPr lang="pl-PL" dirty="0"/>
          </a:p>
        </p:txBody>
      </p:sp>
    </p:spTree>
    <p:extLst>
      <p:ext uri="{BB962C8B-B14F-4D97-AF65-F5344CB8AC3E}">
        <p14:creationId xmlns:p14="http://schemas.microsoft.com/office/powerpoint/2010/main" val="414179889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390</a:t>
            </a:fld>
            <a:endParaRPr lang="pl-PL" dirty="0"/>
          </a:p>
        </p:txBody>
      </p:sp>
    </p:spTree>
    <p:extLst>
      <p:ext uri="{BB962C8B-B14F-4D97-AF65-F5344CB8AC3E}">
        <p14:creationId xmlns:p14="http://schemas.microsoft.com/office/powerpoint/2010/main" val="307929347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391</a:t>
            </a:fld>
            <a:endParaRPr lang="pl-PL" dirty="0"/>
          </a:p>
        </p:txBody>
      </p:sp>
    </p:spTree>
    <p:extLst>
      <p:ext uri="{BB962C8B-B14F-4D97-AF65-F5344CB8AC3E}">
        <p14:creationId xmlns:p14="http://schemas.microsoft.com/office/powerpoint/2010/main" val="1209373816"/>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392</a:t>
            </a:fld>
            <a:endParaRPr lang="pl-PL" dirty="0"/>
          </a:p>
        </p:txBody>
      </p:sp>
    </p:spTree>
    <p:extLst>
      <p:ext uri="{BB962C8B-B14F-4D97-AF65-F5344CB8AC3E}">
        <p14:creationId xmlns:p14="http://schemas.microsoft.com/office/powerpoint/2010/main" val="3132355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a:t>
            </a:fld>
            <a:endParaRPr lang="pl-PL" dirty="0"/>
          </a:p>
        </p:txBody>
      </p:sp>
    </p:spTree>
    <p:extLst>
      <p:ext uri="{BB962C8B-B14F-4D97-AF65-F5344CB8AC3E}">
        <p14:creationId xmlns:p14="http://schemas.microsoft.com/office/powerpoint/2010/main" val="68247082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393</a:t>
            </a:fld>
            <a:endParaRPr lang="pl-PL" dirty="0"/>
          </a:p>
        </p:txBody>
      </p:sp>
    </p:spTree>
    <p:extLst>
      <p:ext uri="{BB962C8B-B14F-4D97-AF65-F5344CB8AC3E}">
        <p14:creationId xmlns:p14="http://schemas.microsoft.com/office/powerpoint/2010/main" val="3505213382"/>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394</a:t>
            </a:fld>
            <a:endParaRPr lang="pl-PL" dirty="0"/>
          </a:p>
        </p:txBody>
      </p:sp>
    </p:spTree>
    <p:extLst>
      <p:ext uri="{BB962C8B-B14F-4D97-AF65-F5344CB8AC3E}">
        <p14:creationId xmlns:p14="http://schemas.microsoft.com/office/powerpoint/2010/main" val="3775415260"/>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395</a:t>
            </a:fld>
            <a:endParaRPr lang="pl-PL" dirty="0"/>
          </a:p>
        </p:txBody>
      </p:sp>
    </p:spTree>
    <p:extLst>
      <p:ext uri="{BB962C8B-B14F-4D97-AF65-F5344CB8AC3E}">
        <p14:creationId xmlns:p14="http://schemas.microsoft.com/office/powerpoint/2010/main" val="20958414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396</a:t>
            </a:fld>
            <a:endParaRPr lang="pl-PL" dirty="0"/>
          </a:p>
        </p:txBody>
      </p:sp>
    </p:spTree>
    <p:extLst>
      <p:ext uri="{BB962C8B-B14F-4D97-AF65-F5344CB8AC3E}">
        <p14:creationId xmlns:p14="http://schemas.microsoft.com/office/powerpoint/2010/main" val="1684793104"/>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397</a:t>
            </a:fld>
            <a:endParaRPr lang="pl-PL" dirty="0"/>
          </a:p>
        </p:txBody>
      </p:sp>
    </p:spTree>
    <p:extLst>
      <p:ext uri="{BB962C8B-B14F-4D97-AF65-F5344CB8AC3E}">
        <p14:creationId xmlns:p14="http://schemas.microsoft.com/office/powerpoint/2010/main" val="85983792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398</a:t>
            </a:fld>
            <a:endParaRPr lang="pl-PL" dirty="0"/>
          </a:p>
        </p:txBody>
      </p:sp>
    </p:spTree>
    <p:extLst>
      <p:ext uri="{BB962C8B-B14F-4D97-AF65-F5344CB8AC3E}">
        <p14:creationId xmlns:p14="http://schemas.microsoft.com/office/powerpoint/2010/main" val="4197847477"/>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399</a:t>
            </a:fld>
            <a:endParaRPr lang="pl-PL" dirty="0"/>
          </a:p>
        </p:txBody>
      </p:sp>
    </p:spTree>
    <p:extLst>
      <p:ext uri="{BB962C8B-B14F-4D97-AF65-F5344CB8AC3E}">
        <p14:creationId xmlns:p14="http://schemas.microsoft.com/office/powerpoint/2010/main" val="15729832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400</a:t>
            </a:fld>
            <a:endParaRPr lang="pl-PL" dirty="0"/>
          </a:p>
        </p:txBody>
      </p:sp>
    </p:spTree>
    <p:extLst>
      <p:ext uri="{BB962C8B-B14F-4D97-AF65-F5344CB8AC3E}">
        <p14:creationId xmlns:p14="http://schemas.microsoft.com/office/powerpoint/2010/main" val="3287360056"/>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401</a:t>
            </a:fld>
            <a:endParaRPr lang="pl-PL" dirty="0"/>
          </a:p>
        </p:txBody>
      </p:sp>
    </p:spTree>
    <p:extLst>
      <p:ext uri="{BB962C8B-B14F-4D97-AF65-F5344CB8AC3E}">
        <p14:creationId xmlns:p14="http://schemas.microsoft.com/office/powerpoint/2010/main" val="20357833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402</a:t>
            </a:fld>
            <a:endParaRPr lang="pl-PL" dirty="0"/>
          </a:p>
        </p:txBody>
      </p:sp>
    </p:spTree>
    <p:extLst>
      <p:ext uri="{BB962C8B-B14F-4D97-AF65-F5344CB8AC3E}">
        <p14:creationId xmlns:p14="http://schemas.microsoft.com/office/powerpoint/2010/main" val="292088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pPr rtl="0"/>
            <a:fld id="{893B0CF2-7F87-4E02-A248-870047730F99}" type="slidenum">
              <a:rPr lang="pl-PL" smtClean="0"/>
              <a:t>4</a:t>
            </a:fld>
            <a:endParaRPr lang="pl-PL" dirty="0"/>
          </a:p>
        </p:txBody>
      </p:sp>
    </p:spTree>
    <p:extLst>
      <p:ext uri="{BB962C8B-B14F-4D97-AF65-F5344CB8AC3E}">
        <p14:creationId xmlns:p14="http://schemas.microsoft.com/office/powerpoint/2010/main" val="2120353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43</a:t>
            </a:fld>
            <a:endParaRPr lang="pl-PL" dirty="0"/>
          </a:p>
        </p:txBody>
      </p:sp>
    </p:spTree>
    <p:extLst>
      <p:ext uri="{BB962C8B-B14F-4D97-AF65-F5344CB8AC3E}">
        <p14:creationId xmlns:p14="http://schemas.microsoft.com/office/powerpoint/2010/main" val="98527951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403</a:t>
            </a:fld>
            <a:endParaRPr lang="pl-PL" dirty="0"/>
          </a:p>
        </p:txBody>
      </p:sp>
    </p:spTree>
    <p:extLst>
      <p:ext uri="{BB962C8B-B14F-4D97-AF65-F5344CB8AC3E}">
        <p14:creationId xmlns:p14="http://schemas.microsoft.com/office/powerpoint/2010/main" val="138460936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404</a:t>
            </a:fld>
            <a:endParaRPr lang="pl-PL" dirty="0"/>
          </a:p>
        </p:txBody>
      </p:sp>
    </p:spTree>
    <p:extLst>
      <p:ext uri="{BB962C8B-B14F-4D97-AF65-F5344CB8AC3E}">
        <p14:creationId xmlns:p14="http://schemas.microsoft.com/office/powerpoint/2010/main" val="3172377786"/>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405</a:t>
            </a:fld>
            <a:endParaRPr lang="pl-PL" dirty="0"/>
          </a:p>
        </p:txBody>
      </p:sp>
    </p:spTree>
    <p:extLst>
      <p:ext uri="{BB962C8B-B14F-4D97-AF65-F5344CB8AC3E}">
        <p14:creationId xmlns:p14="http://schemas.microsoft.com/office/powerpoint/2010/main" val="1540481965"/>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406</a:t>
            </a:fld>
            <a:endParaRPr lang="pl-PL" dirty="0"/>
          </a:p>
        </p:txBody>
      </p:sp>
    </p:spTree>
    <p:extLst>
      <p:ext uri="{BB962C8B-B14F-4D97-AF65-F5344CB8AC3E}">
        <p14:creationId xmlns:p14="http://schemas.microsoft.com/office/powerpoint/2010/main" val="162234061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407</a:t>
            </a:fld>
            <a:endParaRPr lang="pl-PL" dirty="0"/>
          </a:p>
        </p:txBody>
      </p:sp>
    </p:spTree>
    <p:extLst>
      <p:ext uri="{BB962C8B-B14F-4D97-AF65-F5344CB8AC3E}">
        <p14:creationId xmlns:p14="http://schemas.microsoft.com/office/powerpoint/2010/main" val="717740869"/>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408</a:t>
            </a:fld>
            <a:endParaRPr lang="pl-PL" dirty="0"/>
          </a:p>
        </p:txBody>
      </p:sp>
    </p:spTree>
    <p:extLst>
      <p:ext uri="{BB962C8B-B14F-4D97-AF65-F5344CB8AC3E}">
        <p14:creationId xmlns:p14="http://schemas.microsoft.com/office/powerpoint/2010/main" val="235230533"/>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409</a:t>
            </a:fld>
            <a:endParaRPr lang="pl-PL" dirty="0"/>
          </a:p>
        </p:txBody>
      </p:sp>
    </p:spTree>
    <p:extLst>
      <p:ext uri="{BB962C8B-B14F-4D97-AF65-F5344CB8AC3E}">
        <p14:creationId xmlns:p14="http://schemas.microsoft.com/office/powerpoint/2010/main" val="1209659405"/>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410</a:t>
            </a:fld>
            <a:endParaRPr lang="pl-PL" dirty="0"/>
          </a:p>
        </p:txBody>
      </p:sp>
    </p:spTree>
    <p:extLst>
      <p:ext uri="{BB962C8B-B14F-4D97-AF65-F5344CB8AC3E}">
        <p14:creationId xmlns:p14="http://schemas.microsoft.com/office/powerpoint/2010/main" val="188680446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411</a:t>
            </a:fld>
            <a:endParaRPr lang="pl-PL" dirty="0"/>
          </a:p>
        </p:txBody>
      </p:sp>
    </p:spTree>
    <p:extLst>
      <p:ext uri="{BB962C8B-B14F-4D97-AF65-F5344CB8AC3E}">
        <p14:creationId xmlns:p14="http://schemas.microsoft.com/office/powerpoint/2010/main" val="2737690559"/>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412</a:t>
            </a:fld>
            <a:endParaRPr lang="pl-PL" dirty="0"/>
          </a:p>
        </p:txBody>
      </p:sp>
    </p:spTree>
    <p:extLst>
      <p:ext uri="{BB962C8B-B14F-4D97-AF65-F5344CB8AC3E}">
        <p14:creationId xmlns:p14="http://schemas.microsoft.com/office/powerpoint/2010/main" val="1312414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44</a:t>
            </a:fld>
            <a:endParaRPr lang="pl-PL" dirty="0"/>
          </a:p>
        </p:txBody>
      </p:sp>
    </p:spTree>
    <p:extLst>
      <p:ext uri="{BB962C8B-B14F-4D97-AF65-F5344CB8AC3E}">
        <p14:creationId xmlns:p14="http://schemas.microsoft.com/office/powerpoint/2010/main" val="1670102553"/>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413</a:t>
            </a:fld>
            <a:endParaRPr lang="pl-PL" dirty="0"/>
          </a:p>
        </p:txBody>
      </p:sp>
    </p:spTree>
    <p:extLst>
      <p:ext uri="{BB962C8B-B14F-4D97-AF65-F5344CB8AC3E}">
        <p14:creationId xmlns:p14="http://schemas.microsoft.com/office/powerpoint/2010/main" val="5482570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414</a:t>
            </a:fld>
            <a:endParaRPr lang="pl-PL" dirty="0"/>
          </a:p>
        </p:txBody>
      </p:sp>
    </p:spTree>
    <p:extLst>
      <p:ext uri="{BB962C8B-B14F-4D97-AF65-F5344CB8AC3E}">
        <p14:creationId xmlns:p14="http://schemas.microsoft.com/office/powerpoint/2010/main" val="189612680"/>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415</a:t>
            </a:fld>
            <a:endParaRPr lang="pl-PL" dirty="0"/>
          </a:p>
        </p:txBody>
      </p:sp>
    </p:spTree>
    <p:extLst>
      <p:ext uri="{BB962C8B-B14F-4D97-AF65-F5344CB8AC3E}">
        <p14:creationId xmlns:p14="http://schemas.microsoft.com/office/powerpoint/2010/main" val="289772018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416</a:t>
            </a:fld>
            <a:endParaRPr lang="pl-PL" dirty="0"/>
          </a:p>
        </p:txBody>
      </p:sp>
    </p:spTree>
    <p:extLst>
      <p:ext uri="{BB962C8B-B14F-4D97-AF65-F5344CB8AC3E}">
        <p14:creationId xmlns:p14="http://schemas.microsoft.com/office/powerpoint/2010/main" val="138647732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417</a:t>
            </a:fld>
            <a:endParaRPr lang="pl-PL" dirty="0"/>
          </a:p>
        </p:txBody>
      </p:sp>
    </p:spTree>
    <p:extLst>
      <p:ext uri="{BB962C8B-B14F-4D97-AF65-F5344CB8AC3E}">
        <p14:creationId xmlns:p14="http://schemas.microsoft.com/office/powerpoint/2010/main" val="3641977013"/>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418</a:t>
            </a:fld>
            <a:endParaRPr lang="pl-PL" dirty="0"/>
          </a:p>
        </p:txBody>
      </p:sp>
    </p:spTree>
    <p:extLst>
      <p:ext uri="{BB962C8B-B14F-4D97-AF65-F5344CB8AC3E}">
        <p14:creationId xmlns:p14="http://schemas.microsoft.com/office/powerpoint/2010/main" val="3812361017"/>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419</a:t>
            </a:fld>
            <a:endParaRPr lang="pl-PL" dirty="0"/>
          </a:p>
        </p:txBody>
      </p:sp>
    </p:spTree>
    <p:extLst>
      <p:ext uri="{BB962C8B-B14F-4D97-AF65-F5344CB8AC3E}">
        <p14:creationId xmlns:p14="http://schemas.microsoft.com/office/powerpoint/2010/main" val="138044082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420</a:t>
            </a:fld>
            <a:endParaRPr lang="pl-PL" dirty="0"/>
          </a:p>
        </p:txBody>
      </p:sp>
    </p:spTree>
    <p:extLst>
      <p:ext uri="{BB962C8B-B14F-4D97-AF65-F5344CB8AC3E}">
        <p14:creationId xmlns:p14="http://schemas.microsoft.com/office/powerpoint/2010/main" val="282774851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421</a:t>
            </a:fld>
            <a:endParaRPr lang="pl-PL" dirty="0"/>
          </a:p>
        </p:txBody>
      </p:sp>
    </p:spTree>
    <p:extLst>
      <p:ext uri="{BB962C8B-B14F-4D97-AF65-F5344CB8AC3E}">
        <p14:creationId xmlns:p14="http://schemas.microsoft.com/office/powerpoint/2010/main" val="6380768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422</a:t>
            </a:fld>
            <a:endParaRPr lang="pl-PL" dirty="0"/>
          </a:p>
        </p:txBody>
      </p:sp>
    </p:spTree>
    <p:extLst>
      <p:ext uri="{BB962C8B-B14F-4D97-AF65-F5344CB8AC3E}">
        <p14:creationId xmlns:p14="http://schemas.microsoft.com/office/powerpoint/2010/main" val="3788561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45</a:t>
            </a:fld>
            <a:endParaRPr lang="pl-PL" dirty="0"/>
          </a:p>
        </p:txBody>
      </p:sp>
    </p:spTree>
    <p:extLst>
      <p:ext uri="{BB962C8B-B14F-4D97-AF65-F5344CB8AC3E}">
        <p14:creationId xmlns:p14="http://schemas.microsoft.com/office/powerpoint/2010/main" val="2972215047"/>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423</a:t>
            </a:fld>
            <a:endParaRPr lang="pl-PL" dirty="0"/>
          </a:p>
        </p:txBody>
      </p:sp>
    </p:spTree>
    <p:extLst>
      <p:ext uri="{BB962C8B-B14F-4D97-AF65-F5344CB8AC3E}">
        <p14:creationId xmlns:p14="http://schemas.microsoft.com/office/powerpoint/2010/main" val="379420602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424</a:t>
            </a:fld>
            <a:endParaRPr lang="pl-PL" dirty="0"/>
          </a:p>
        </p:txBody>
      </p:sp>
    </p:spTree>
    <p:extLst>
      <p:ext uri="{BB962C8B-B14F-4D97-AF65-F5344CB8AC3E}">
        <p14:creationId xmlns:p14="http://schemas.microsoft.com/office/powerpoint/2010/main" val="1325245357"/>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425</a:t>
            </a:fld>
            <a:endParaRPr lang="pl-PL" dirty="0"/>
          </a:p>
        </p:txBody>
      </p:sp>
    </p:spTree>
    <p:extLst>
      <p:ext uri="{BB962C8B-B14F-4D97-AF65-F5344CB8AC3E}">
        <p14:creationId xmlns:p14="http://schemas.microsoft.com/office/powerpoint/2010/main" val="1009461350"/>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426</a:t>
            </a:fld>
            <a:endParaRPr lang="pl-PL" dirty="0"/>
          </a:p>
        </p:txBody>
      </p:sp>
    </p:spTree>
    <p:extLst>
      <p:ext uri="{BB962C8B-B14F-4D97-AF65-F5344CB8AC3E}">
        <p14:creationId xmlns:p14="http://schemas.microsoft.com/office/powerpoint/2010/main" val="120667940"/>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427</a:t>
            </a:fld>
            <a:endParaRPr lang="pl-PL" dirty="0"/>
          </a:p>
        </p:txBody>
      </p:sp>
    </p:spTree>
    <p:extLst>
      <p:ext uri="{BB962C8B-B14F-4D97-AF65-F5344CB8AC3E}">
        <p14:creationId xmlns:p14="http://schemas.microsoft.com/office/powerpoint/2010/main" val="515406875"/>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428</a:t>
            </a:fld>
            <a:endParaRPr lang="pl-PL" dirty="0"/>
          </a:p>
        </p:txBody>
      </p:sp>
    </p:spTree>
    <p:extLst>
      <p:ext uri="{BB962C8B-B14F-4D97-AF65-F5344CB8AC3E}">
        <p14:creationId xmlns:p14="http://schemas.microsoft.com/office/powerpoint/2010/main" val="201831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46</a:t>
            </a:fld>
            <a:endParaRPr lang="pl-PL" dirty="0"/>
          </a:p>
        </p:txBody>
      </p:sp>
    </p:spTree>
    <p:extLst>
      <p:ext uri="{BB962C8B-B14F-4D97-AF65-F5344CB8AC3E}">
        <p14:creationId xmlns:p14="http://schemas.microsoft.com/office/powerpoint/2010/main" val="720720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47</a:t>
            </a:fld>
            <a:endParaRPr lang="pl-PL" dirty="0"/>
          </a:p>
        </p:txBody>
      </p:sp>
    </p:spTree>
    <p:extLst>
      <p:ext uri="{BB962C8B-B14F-4D97-AF65-F5344CB8AC3E}">
        <p14:creationId xmlns:p14="http://schemas.microsoft.com/office/powerpoint/2010/main" val="3913374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48</a:t>
            </a:fld>
            <a:endParaRPr lang="pl-PL" dirty="0"/>
          </a:p>
        </p:txBody>
      </p:sp>
    </p:spTree>
    <p:extLst>
      <p:ext uri="{BB962C8B-B14F-4D97-AF65-F5344CB8AC3E}">
        <p14:creationId xmlns:p14="http://schemas.microsoft.com/office/powerpoint/2010/main" val="2187105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49</a:t>
            </a:fld>
            <a:endParaRPr lang="pl-PL" dirty="0"/>
          </a:p>
        </p:txBody>
      </p:sp>
    </p:spTree>
    <p:extLst>
      <p:ext uri="{BB962C8B-B14F-4D97-AF65-F5344CB8AC3E}">
        <p14:creationId xmlns:p14="http://schemas.microsoft.com/office/powerpoint/2010/main" val="3878837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e01579da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e01579da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e01579da_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e01579da_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e01579da_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e01579da_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pPr rtl="0"/>
            <a:fld id="{893B0CF2-7F87-4E02-A248-870047730F99}" type="slidenum">
              <a:rPr lang="pl-PL" smtClean="0"/>
              <a:t>5</a:t>
            </a:fld>
            <a:endParaRPr lang="pl-PL" dirty="0"/>
          </a:p>
        </p:txBody>
      </p:sp>
    </p:spTree>
    <p:extLst>
      <p:ext uri="{BB962C8B-B14F-4D97-AF65-F5344CB8AC3E}">
        <p14:creationId xmlns:p14="http://schemas.microsoft.com/office/powerpoint/2010/main" val="452960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e01579da_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e01579da_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e01579da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e01579da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e01579da_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e01579da_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56</a:t>
            </a:fld>
            <a:endParaRPr lang="pl-PL" dirty="0"/>
          </a:p>
        </p:txBody>
      </p:sp>
    </p:spTree>
    <p:extLst>
      <p:ext uri="{BB962C8B-B14F-4D97-AF65-F5344CB8AC3E}">
        <p14:creationId xmlns:p14="http://schemas.microsoft.com/office/powerpoint/2010/main" val="1248053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57</a:t>
            </a:fld>
            <a:endParaRPr lang="pl-PL" dirty="0"/>
          </a:p>
        </p:txBody>
      </p:sp>
    </p:spTree>
    <p:extLst>
      <p:ext uri="{BB962C8B-B14F-4D97-AF65-F5344CB8AC3E}">
        <p14:creationId xmlns:p14="http://schemas.microsoft.com/office/powerpoint/2010/main" val="3035604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58</a:t>
            </a:fld>
            <a:endParaRPr lang="pl-PL" dirty="0"/>
          </a:p>
        </p:txBody>
      </p:sp>
    </p:spTree>
    <p:extLst>
      <p:ext uri="{BB962C8B-B14F-4D97-AF65-F5344CB8AC3E}">
        <p14:creationId xmlns:p14="http://schemas.microsoft.com/office/powerpoint/2010/main" val="8858763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59</a:t>
            </a:fld>
            <a:endParaRPr lang="pl-PL" dirty="0"/>
          </a:p>
        </p:txBody>
      </p:sp>
    </p:spTree>
    <p:extLst>
      <p:ext uri="{BB962C8B-B14F-4D97-AF65-F5344CB8AC3E}">
        <p14:creationId xmlns:p14="http://schemas.microsoft.com/office/powerpoint/2010/main" val="2864423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60</a:t>
            </a:fld>
            <a:endParaRPr lang="pl-PL" dirty="0"/>
          </a:p>
        </p:txBody>
      </p:sp>
    </p:spTree>
    <p:extLst>
      <p:ext uri="{BB962C8B-B14F-4D97-AF65-F5344CB8AC3E}">
        <p14:creationId xmlns:p14="http://schemas.microsoft.com/office/powerpoint/2010/main" val="4028565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61</a:t>
            </a:fld>
            <a:endParaRPr lang="pl-PL" dirty="0"/>
          </a:p>
        </p:txBody>
      </p:sp>
    </p:spTree>
    <p:extLst>
      <p:ext uri="{BB962C8B-B14F-4D97-AF65-F5344CB8AC3E}">
        <p14:creationId xmlns:p14="http://schemas.microsoft.com/office/powerpoint/2010/main" val="23975097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62</a:t>
            </a:fld>
            <a:endParaRPr lang="pl-PL" dirty="0"/>
          </a:p>
        </p:txBody>
      </p:sp>
    </p:spTree>
    <p:extLst>
      <p:ext uri="{BB962C8B-B14F-4D97-AF65-F5344CB8AC3E}">
        <p14:creationId xmlns:p14="http://schemas.microsoft.com/office/powerpoint/2010/main" val="367719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a:t>
            </a:fld>
            <a:endParaRPr lang="pl-PL" dirty="0"/>
          </a:p>
        </p:txBody>
      </p:sp>
    </p:spTree>
    <p:extLst>
      <p:ext uri="{BB962C8B-B14F-4D97-AF65-F5344CB8AC3E}">
        <p14:creationId xmlns:p14="http://schemas.microsoft.com/office/powerpoint/2010/main" val="278588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63</a:t>
            </a:fld>
            <a:endParaRPr lang="pl-PL" dirty="0"/>
          </a:p>
        </p:txBody>
      </p:sp>
    </p:spTree>
    <p:extLst>
      <p:ext uri="{BB962C8B-B14F-4D97-AF65-F5344CB8AC3E}">
        <p14:creationId xmlns:p14="http://schemas.microsoft.com/office/powerpoint/2010/main" val="1952700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64</a:t>
            </a:fld>
            <a:endParaRPr lang="pl-PL" dirty="0"/>
          </a:p>
        </p:txBody>
      </p:sp>
    </p:spTree>
    <p:extLst>
      <p:ext uri="{BB962C8B-B14F-4D97-AF65-F5344CB8AC3E}">
        <p14:creationId xmlns:p14="http://schemas.microsoft.com/office/powerpoint/2010/main" val="3229529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65</a:t>
            </a:fld>
            <a:endParaRPr lang="pl-PL" dirty="0"/>
          </a:p>
        </p:txBody>
      </p:sp>
    </p:spTree>
    <p:extLst>
      <p:ext uri="{BB962C8B-B14F-4D97-AF65-F5344CB8AC3E}">
        <p14:creationId xmlns:p14="http://schemas.microsoft.com/office/powerpoint/2010/main" val="12495774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66</a:t>
            </a:fld>
            <a:endParaRPr lang="pl-PL" dirty="0"/>
          </a:p>
        </p:txBody>
      </p:sp>
    </p:spTree>
    <p:extLst>
      <p:ext uri="{BB962C8B-B14F-4D97-AF65-F5344CB8AC3E}">
        <p14:creationId xmlns:p14="http://schemas.microsoft.com/office/powerpoint/2010/main" val="995616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67</a:t>
            </a:fld>
            <a:endParaRPr lang="pl-PL" dirty="0"/>
          </a:p>
        </p:txBody>
      </p:sp>
    </p:spTree>
    <p:extLst>
      <p:ext uri="{BB962C8B-B14F-4D97-AF65-F5344CB8AC3E}">
        <p14:creationId xmlns:p14="http://schemas.microsoft.com/office/powerpoint/2010/main" val="26825332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68</a:t>
            </a:fld>
            <a:endParaRPr lang="pl-PL" dirty="0"/>
          </a:p>
        </p:txBody>
      </p:sp>
    </p:spTree>
    <p:extLst>
      <p:ext uri="{BB962C8B-B14F-4D97-AF65-F5344CB8AC3E}">
        <p14:creationId xmlns:p14="http://schemas.microsoft.com/office/powerpoint/2010/main" val="4152100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69</a:t>
            </a:fld>
            <a:endParaRPr lang="pl-PL" dirty="0"/>
          </a:p>
        </p:txBody>
      </p:sp>
    </p:spTree>
    <p:extLst>
      <p:ext uri="{BB962C8B-B14F-4D97-AF65-F5344CB8AC3E}">
        <p14:creationId xmlns:p14="http://schemas.microsoft.com/office/powerpoint/2010/main" val="2482834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70</a:t>
            </a:fld>
            <a:endParaRPr lang="pl-PL" dirty="0"/>
          </a:p>
        </p:txBody>
      </p:sp>
    </p:spTree>
    <p:extLst>
      <p:ext uri="{BB962C8B-B14F-4D97-AF65-F5344CB8AC3E}">
        <p14:creationId xmlns:p14="http://schemas.microsoft.com/office/powerpoint/2010/main" val="5371112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71</a:t>
            </a:fld>
            <a:endParaRPr lang="pl-PL" dirty="0"/>
          </a:p>
        </p:txBody>
      </p:sp>
    </p:spTree>
    <p:extLst>
      <p:ext uri="{BB962C8B-B14F-4D97-AF65-F5344CB8AC3E}">
        <p14:creationId xmlns:p14="http://schemas.microsoft.com/office/powerpoint/2010/main" val="30964775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72</a:t>
            </a:fld>
            <a:endParaRPr lang="pl-PL" dirty="0"/>
          </a:p>
        </p:txBody>
      </p:sp>
    </p:spTree>
    <p:extLst>
      <p:ext uri="{BB962C8B-B14F-4D97-AF65-F5344CB8AC3E}">
        <p14:creationId xmlns:p14="http://schemas.microsoft.com/office/powerpoint/2010/main" val="52385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a:t>
            </a:fld>
            <a:endParaRPr lang="pl-PL" dirty="0"/>
          </a:p>
        </p:txBody>
      </p:sp>
    </p:spTree>
    <p:extLst>
      <p:ext uri="{BB962C8B-B14F-4D97-AF65-F5344CB8AC3E}">
        <p14:creationId xmlns:p14="http://schemas.microsoft.com/office/powerpoint/2010/main" val="21691995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73</a:t>
            </a:fld>
            <a:endParaRPr lang="pl-PL" dirty="0"/>
          </a:p>
        </p:txBody>
      </p:sp>
    </p:spTree>
    <p:extLst>
      <p:ext uri="{BB962C8B-B14F-4D97-AF65-F5344CB8AC3E}">
        <p14:creationId xmlns:p14="http://schemas.microsoft.com/office/powerpoint/2010/main" val="6899711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74</a:t>
            </a:fld>
            <a:endParaRPr lang="pl-PL" dirty="0"/>
          </a:p>
        </p:txBody>
      </p:sp>
    </p:spTree>
    <p:extLst>
      <p:ext uri="{BB962C8B-B14F-4D97-AF65-F5344CB8AC3E}">
        <p14:creationId xmlns:p14="http://schemas.microsoft.com/office/powerpoint/2010/main" val="1254096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75</a:t>
            </a:fld>
            <a:endParaRPr lang="pl-PL" dirty="0"/>
          </a:p>
        </p:txBody>
      </p:sp>
    </p:spTree>
    <p:extLst>
      <p:ext uri="{BB962C8B-B14F-4D97-AF65-F5344CB8AC3E}">
        <p14:creationId xmlns:p14="http://schemas.microsoft.com/office/powerpoint/2010/main" val="1457440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76</a:t>
            </a:fld>
            <a:endParaRPr lang="pl-PL" dirty="0"/>
          </a:p>
        </p:txBody>
      </p:sp>
    </p:spTree>
    <p:extLst>
      <p:ext uri="{BB962C8B-B14F-4D97-AF65-F5344CB8AC3E}">
        <p14:creationId xmlns:p14="http://schemas.microsoft.com/office/powerpoint/2010/main" val="694961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77</a:t>
            </a:fld>
            <a:endParaRPr lang="pl-PL" dirty="0"/>
          </a:p>
        </p:txBody>
      </p:sp>
    </p:spTree>
    <p:extLst>
      <p:ext uri="{BB962C8B-B14F-4D97-AF65-F5344CB8AC3E}">
        <p14:creationId xmlns:p14="http://schemas.microsoft.com/office/powerpoint/2010/main" val="2912693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78</a:t>
            </a:fld>
            <a:endParaRPr lang="pl-PL" dirty="0"/>
          </a:p>
        </p:txBody>
      </p:sp>
    </p:spTree>
    <p:extLst>
      <p:ext uri="{BB962C8B-B14F-4D97-AF65-F5344CB8AC3E}">
        <p14:creationId xmlns:p14="http://schemas.microsoft.com/office/powerpoint/2010/main" val="1747651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79</a:t>
            </a:fld>
            <a:endParaRPr lang="pl-PL" dirty="0"/>
          </a:p>
        </p:txBody>
      </p:sp>
    </p:spTree>
    <p:extLst>
      <p:ext uri="{BB962C8B-B14F-4D97-AF65-F5344CB8AC3E}">
        <p14:creationId xmlns:p14="http://schemas.microsoft.com/office/powerpoint/2010/main" val="10743938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80</a:t>
            </a:fld>
            <a:endParaRPr lang="pl-PL" dirty="0"/>
          </a:p>
        </p:txBody>
      </p:sp>
    </p:spTree>
    <p:extLst>
      <p:ext uri="{BB962C8B-B14F-4D97-AF65-F5344CB8AC3E}">
        <p14:creationId xmlns:p14="http://schemas.microsoft.com/office/powerpoint/2010/main" val="8123739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81</a:t>
            </a:fld>
            <a:endParaRPr lang="pl-PL" dirty="0"/>
          </a:p>
        </p:txBody>
      </p:sp>
    </p:spTree>
    <p:extLst>
      <p:ext uri="{BB962C8B-B14F-4D97-AF65-F5344CB8AC3E}">
        <p14:creationId xmlns:p14="http://schemas.microsoft.com/office/powerpoint/2010/main" val="3160638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82</a:t>
            </a:fld>
            <a:endParaRPr lang="pl-PL" dirty="0"/>
          </a:p>
        </p:txBody>
      </p:sp>
    </p:spTree>
    <p:extLst>
      <p:ext uri="{BB962C8B-B14F-4D97-AF65-F5344CB8AC3E}">
        <p14:creationId xmlns:p14="http://schemas.microsoft.com/office/powerpoint/2010/main" val="220853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11</a:t>
            </a:fld>
            <a:endParaRPr lang="pl-PL" dirty="0"/>
          </a:p>
        </p:txBody>
      </p:sp>
    </p:spTree>
    <p:extLst>
      <p:ext uri="{BB962C8B-B14F-4D97-AF65-F5344CB8AC3E}">
        <p14:creationId xmlns:p14="http://schemas.microsoft.com/office/powerpoint/2010/main" val="25671959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83</a:t>
            </a:fld>
            <a:endParaRPr lang="pl-PL" dirty="0"/>
          </a:p>
        </p:txBody>
      </p:sp>
    </p:spTree>
    <p:extLst>
      <p:ext uri="{BB962C8B-B14F-4D97-AF65-F5344CB8AC3E}">
        <p14:creationId xmlns:p14="http://schemas.microsoft.com/office/powerpoint/2010/main" val="4262596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84</a:t>
            </a:fld>
            <a:endParaRPr lang="pl-PL" dirty="0"/>
          </a:p>
        </p:txBody>
      </p:sp>
    </p:spTree>
    <p:extLst>
      <p:ext uri="{BB962C8B-B14F-4D97-AF65-F5344CB8AC3E}">
        <p14:creationId xmlns:p14="http://schemas.microsoft.com/office/powerpoint/2010/main" val="23546785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85</a:t>
            </a:fld>
            <a:endParaRPr lang="pl-PL" dirty="0"/>
          </a:p>
        </p:txBody>
      </p:sp>
    </p:spTree>
    <p:extLst>
      <p:ext uri="{BB962C8B-B14F-4D97-AF65-F5344CB8AC3E}">
        <p14:creationId xmlns:p14="http://schemas.microsoft.com/office/powerpoint/2010/main" val="351840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86</a:t>
            </a:fld>
            <a:endParaRPr lang="pl-PL" dirty="0"/>
          </a:p>
        </p:txBody>
      </p:sp>
    </p:spTree>
    <p:extLst>
      <p:ext uri="{BB962C8B-B14F-4D97-AF65-F5344CB8AC3E}">
        <p14:creationId xmlns:p14="http://schemas.microsoft.com/office/powerpoint/2010/main" val="1208948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87</a:t>
            </a:fld>
            <a:endParaRPr lang="pl-PL" dirty="0"/>
          </a:p>
        </p:txBody>
      </p:sp>
    </p:spTree>
    <p:extLst>
      <p:ext uri="{BB962C8B-B14F-4D97-AF65-F5344CB8AC3E}">
        <p14:creationId xmlns:p14="http://schemas.microsoft.com/office/powerpoint/2010/main" val="812556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88</a:t>
            </a:fld>
            <a:endParaRPr lang="pl-PL" dirty="0"/>
          </a:p>
        </p:txBody>
      </p:sp>
    </p:spTree>
    <p:extLst>
      <p:ext uri="{BB962C8B-B14F-4D97-AF65-F5344CB8AC3E}">
        <p14:creationId xmlns:p14="http://schemas.microsoft.com/office/powerpoint/2010/main" val="25346365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89</a:t>
            </a:fld>
            <a:endParaRPr lang="pl-PL" dirty="0"/>
          </a:p>
        </p:txBody>
      </p:sp>
    </p:spTree>
    <p:extLst>
      <p:ext uri="{BB962C8B-B14F-4D97-AF65-F5344CB8AC3E}">
        <p14:creationId xmlns:p14="http://schemas.microsoft.com/office/powerpoint/2010/main" val="36009207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90</a:t>
            </a:fld>
            <a:endParaRPr lang="pl-PL" dirty="0"/>
          </a:p>
        </p:txBody>
      </p:sp>
    </p:spTree>
    <p:extLst>
      <p:ext uri="{BB962C8B-B14F-4D97-AF65-F5344CB8AC3E}">
        <p14:creationId xmlns:p14="http://schemas.microsoft.com/office/powerpoint/2010/main" val="17463909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91</a:t>
            </a:fld>
            <a:endParaRPr lang="pl-PL" dirty="0"/>
          </a:p>
        </p:txBody>
      </p:sp>
    </p:spTree>
    <p:extLst>
      <p:ext uri="{BB962C8B-B14F-4D97-AF65-F5344CB8AC3E}">
        <p14:creationId xmlns:p14="http://schemas.microsoft.com/office/powerpoint/2010/main" val="19973695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92</a:t>
            </a:fld>
            <a:endParaRPr lang="pl-PL" dirty="0"/>
          </a:p>
        </p:txBody>
      </p:sp>
    </p:spTree>
    <p:extLst>
      <p:ext uri="{BB962C8B-B14F-4D97-AF65-F5344CB8AC3E}">
        <p14:creationId xmlns:p14="http://schemas.microsoft.com/office/powerpoint/2010/main" val="34890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12</a:t>
            </a:fld>
            <a:endParaRPr lang="pl-PL" dirty="0"/>
          </a:p>
        </p:txBody>
      </p:sp>
    </p:spTree>
    <p:extLst>
      <p:ext uri="{BB962C8B-B14F-4D97-AF65-F5344CB8AC3E}">
        <p14:creationId xmlns:p14="http://schemas.microsoft.com/office/powerpoint/2010/main" val="3755450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93</a:t>
            </a:fld>
            <a:endParaRPr lang="pl-PL" dirty="0"/>
          </a:p>
        </p:txBody>
      </p:sp>
    </p:spTree>
    <p:extLst>
      <p:ext uri="{BB962C8B-B14F-4D97-AF65-F5344CB8AC3E}">
        <p14:creationId xmlns:p14="http://schemas.microsoft.com/office/powerpoint/2010/main" val="2167992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94</a:t>
            </a:fld>
            <a:endParaRPr lang="pl-PL" dirty="0"/>
          </a:p>
        </p:txBody>
      </p:sp>
    </p:spTree>
    <p:extLst>
      <p:ext uri="{BB962C8B-B14F-4D97-AF65-F5344CB8AC3E}">
        <p14:creationId xmlns:p14="http://schemas.microsoft.com/office/powerpoint/2010/main" val="3593731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95</a:t>
            </a:fld>
            <a:endParaRPr lang="pl-PL" dirty="0"/>
          </a:p>
        </p:txBody>
      </p:sp>
    </p:spTree>
    <p:extLst>
      <p:ext uri="{BB962C8B-B14F-4D97-AF65-F5344CB8AC3E}">
        <p14:creationId xmlns:p14="http://schemas.microsoft.com/office/powerpoint/2010/main" val="42146039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96</a:t>
            </a:fld>
            <a:endParaRPr lang="pl-PL" dirty="0"/>
          </a:p>
        </p:txBody>
      </p:sp>
    </p:spTree>
    <p:extLst>
      <p:ext uri="{BB962C8B-B14F-4D97-AF65-F5344CB8AC3E}">
        <p14:creationId xmlns:p14="http://schemas.microsoft.com/office/powerpoint/2010/main" val="24048903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97</a:t>
            </a:fld>
            <a:endParaRPr lang="pl-PL" dirty="0"/>
          </a:p>
        </p:txBody>
      </p:sp>
    </p:spTree>
    <p:extLst>
      <p:ext uri="{BB962C8B-B14F-4D97-AF65-F5344CB8AC3E}">
        <p14:creationId xmlns:p14="http://schemas.microsoft.com/office/powerpoint/2010/main" val="6928646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9ab0893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29ab089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4968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e94b893c_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e94b893c_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0255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100</a:t>
            </a:fld>
            <a:endParaRPr lang="pl-PL" dirty="0"/>
          </a:p>
        </p:txBody>
      </p:sp>
    </p:spTree>
    <p:extLst>
      <p:ext uri="{BB962C8B-B14F-4D97-AF65-F5344CB8AC3E}">
        <p14:creationId xmlns:p14="http://schemas.microsoft.com/office/powerpoint/2010/main" val="14847607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101</a:t>
            </a:fld>
            <a:endParaRPr lang="pl-PL" dirty="0"/>
          </a:p>
        </p:txBody>
      </p:sp>
    </p:spTree>
    <p:extLst>
      <p:ext uri="{BB962C8B-B14F-4D97-AF65-F5344CB8AC3E}">
        <p14:creationId xmlns:p14="http://schemas.microsoft.com/office/powerpoint/2010/main" val="2194725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dirty="0"/>
          </a:p>
        </p:txBody>
      </p:sp>
      <p:sp>
        <p:nvSpPr>
          <p:cNvPr id="4" name="Numer slajdu — symbol zastępczy 3"/>
          <p:cNvSpPr>
            <a:spLocks noGrp="1"/>
          </p:cNvSpPr>
          <p:nvPr>
            <p:ph type="sldNum" sz="quarter" idx="10"/>
          </p:nvPr>
        </p:nvSpPr>
        <p:spPr/>
        <p:txBody>
          <a:bodyPr rtlCol="0"/>
          <a:lstStyle/>
          <a:p>
            <a:pPr rtl="0"/>
            <a:fld id="{893B0CF2-7F87-4E02-A248-870047730F99}" type="slidenum">
              <a:rPr lang="pl-PL" smtClean="0"/>
              <a:t>102</a:t>
            </a:fld>
            <a:endParaRPr lang="pl-PL" dirty="0"/>
          </a:p>
        </p:txBody>
      </p:sp>
    </p:spTree>
    <p:extLst>
      <p:ext uri="{BB962C8B-B14F-4D97-AF65-F5344CB8AC3E}">
        <p14:creationId xmlns:p14="http://schemas.microsoft.com/office/powerpoint/2010/main" val="3605672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Ref idx="1001">
        <a:schemeClr val="bg1"/>
      </p:bgRef>
    </p:bg>
    <p:spTree>
      <p:nvGrpSpPr>
        <p:cNvPr id="1" name=""/>
        <p:cNvGrpSpPr/>
        <p:nvPr/>
      </p:nvGrpSpPr>
      <p:grpSpPr>
        <a:xfrm>
          <a:off x="0" y="0"/>
          <a:ext cx="0" cy="0"/>
          <a:chOff x="0" y="0"/>
          <a:chExt cx="0" cy="0"/>
        </a:xfrm>
      </p:grpSpPr>
      <p:grpSp>
        <p:nvGrpSpPr>
          <p:cNvPr id="10" name="Grupa 9"/>
          <p:cNvGrpSpPr/>
          <p:nvPr/>
        </p:nvGrpSpPr>
        <p:grpSpPr>
          <a:xfrm>
            <a:off x="0" y="6208894"/>
            <a:ext cx="12192000" cy="649106"/>
            <a:chOff x="0" y="6208894"/>
            <a:chExt cx="12192000" cy="649106"/>
          </a:xfrm>
        </p:grpSpPr>
        <p:sp>
          <p:nvSpPr>
            <p:cNvPr id="2" name="Prostokąt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pl-PL" noProof="0" dirty="0"/>
            </a:p>
          </p:txBody>
        </p:sp>
        <p:cxnSp>
          <p:nvCxnSpPr>
            <p:cNvPr id="7" name="Łącznik prosty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Łącznik prosty 4"/>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Łącznik prosty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ytuł 8"/>
          <p:cNvSpPr>
            <a:spLocks noGrp="1"/>
          </p:cNvSpPr>
          <p:nvPr>
            <p:ph type="ctrTitle"/>
          </p:nvPr>
        </p:nvSpPr>
        <p:spPr>
          <a:xfrm>
            <a:off x="711200" y="1371600"/>
            <a:ext cx="10468864" cy="1828800"/>
          </a:xfrm>
          <a:ln>
            <a:noFill/>
          </a:ln>
        </p:spPr>
        <p:txBody>
          <a:bodyPr vert="horz" tIns="0" rIns="18288" bIns="0" rtlCol="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pPr rtl="0"/>
            <a:r>
              <a:rPr lang="pl-PL" noProof="0"/>
              <a:t>Kliknij, aby edytować styl</a:t>
            </a:r>
            <a:endParaRPr kumimoji="0" lang="pl-PL" noProof="0" dirty="0"/>
          </a:p>
        </p:txBody>
      </p:sp>
      <p:sp>
        <p:nvSpPr>
          <p:cNvPr id="17" name="Podtytuł 16"/>
          <p:cNvSpPr>
            <a:spLocks noGrp="1"/>
          </p:cNvSpPr>
          <p:nvPr>
            <p:ph type="subTitle" idx="1"/>
          </p:nvPr>
        </p:nvSpPr>
        <p:spPr>
          <a:xfrm>
            <a:off x="711200" y="3228536"/>
            <a:ext cx="10472928" cy="1752600"/>
          </a:xfrm>
        </p:spPr>
        <p:txBody>
          <a:bodyPr lIns="0" rIns="18288" rtlCol="0"/>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rtl="0"/>
            <a:r>
              <a:rPr lang="pl-PL" noProof="0"/>
              <a:t>Kliknij, aby edytować styl wzorca podtytułu</a:t>
            </a:r>
            <a:endParaRPr kumimoji="0" lang="pl-PL" noProof="0" dirty="0"/>
          </a:p>
        </p:txBody>
      </p:sp>
      <p:sp>
        <p:nvSpPr>
          <p:cNvPr id="30" name="Data — symbol zastępczy 29"/>
          <p:cNvSpPr>
            <a:spLocks noGrp="1"/>
          </p:cNvSpPr>
          <p:nvPr>
            <p:ph type="dt" sz="half" idx="10"/>
          </p:nvPr>
        </p:nvSpPr>
        <p:spPr/>
        <p:txBody>
          <a:bodyPr rtlCol="0"/>
          <a:lstStyle/>
          <a:p>
            <a:pPr rtl="0"/>
            <a:fld id="{8B5519D6-9133-41D6-865E-5D371E456D5F}" type="datetime1">
              <a:rPr lang="pl-PL" noProof="0" smtClean="0"/>
              <a:t>17.09.2023</a:t>
            </a:fld>
            <a:endParaRPr lang="pl-PL" noProof="0" dirty="0"/>
          </a:p>
        </p:txBody>
      </p:sp>
      <p:sp>
        <p:nvSpPr>
          <p:cNvPr id="19" name="Stopka — symbol zastępczy 18"/>
          <p:cNvSpPr>
            <a:spLocks noGrp="1"/>
          </p:cNvSpPr>
          <p:nvPr>
            <p:ph type="ftr" sz="quarter" idx="11"/>
          </p:nvPr>
        </p:nvSpPr>
        <p:spPr/>
        <p:txBody>
          <a:bodyPr rtlCol="0"/>
          <a:lstStyle/>
          <a:p>
            <a:pPr rtl="0"/>
            <a:r>
              <a:rPr lang="pl-PL" noProof="0" dirty="0"/>
              <a:t>Dodaj stopkę</a:t>
            </a:r>
          </a:p>
        </p:txBody>
      </p:sp>
      <p:sp>
        <p:nvSpPr>
          <p:cNvPr id="27" name="Numer slajdu — symbol zastępczy 26"/>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noProof="0"/>
              <a:t>Kliknij, aby edytować styl</a:t>
            </a:r>
            <a:endParaRPr kumimoji="0" lang="pl-PL" noProof="0" dirty="0"/>
          </a:p>
        </p:txBody>
      </p:sp>
      <p:sp>
        <p:nvSpPr>
          <p:cNvPr id="3" name="Tekst pionowy — symbol zastępczy 2"/>
          <p:cNvSpPr>
            <a:spLocks noGrp="1"/>
          </p:cNvSpPr>
          <p:nvPr>
            <p:ph type="body" orient="vert" idx="1"/>
          </p:nvPr>
        </p:nvSpPr>
        <p:spPr/>
        <p:txBody>
          <a:bodyPr vert="eaVert" rtlCol="0"/>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4" name="Data — symbol zastępczy 3"/>
          <p:cNvSpPr>
            <a:spLocks noGrp="1"/>
          </p:cNvSpPr>
          <p:nvPr>
            <p:ph type="dt" sz="half" idx="10"/>
          </p:nvPr>
        </p:nvSpPr>
        <p:spPr/>
        <p:txBody>
          <a:bodyPr rtlCol="0"/>
          <a:lstStyle/>
          <a:p>
            <a:pPr rtl="0"/>
            <a:fld id="{EE4C0E24-784A-47FB-8300-F4B67A043A4F}" type="datetime1">
              <a:rPr lang="pl-PL" noProof="0" smtClean="0"/>
              <a:t>17.09.2023</a:t>
            </a:fld>
            <a:endParaRPr lang="pl-PL" noProof="0" dirty="0"/>
          </a:p>
        </p:txBody>
      </p:sp>
      <p:sp>
        <p:nvSpPr>
          <p:cNvPr id="5" name="Stopka — symbol zastępczy 4"/>
          <p:cNvSpPr>
            <a:spLocks noGrp="1"/>
          </p:cNvSpPr>
          <p:nvPr>
            <p:ph type="ftr" sz="quarter" idx="11"/>
          </p:nvPr>
        </p:nvSpPr>
        <p:spPr/>
        <p:txBody>
          <a:bodyPr rtlCol="0"/>
          <a:lstStyle/>
          <a:p>
            <a:pPr rtl="0"/>
            <a:r>
              <a:rPr lang="pl-PL" noProof="0" dirty="0"/>
              <a:t>Dodaj stopkę</a:t>
            </a:r>
          </a:p>
        </p:txBody>
      </p:sp>
      <p:sp>
        <p:nvSpPr>
          <p:cNvPr id="6" name="Numer slajdu — symbol zastępczy 5"/>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39200" y="914402"/>
            <a:ext cx="2743200" cy="5211763"/>
          </a:xfrm>
        </p:spPr>
        <p:txBody>
          <a:bodyPr vert="eaVert" rtlCol="0"/>
          <a:lstStyle/>
          <a:p>
            <a:pPr rtl="0"/>
            <a:r>
              <a:rPr lang="pl-PL" noProof="0"/>
              <a:t>Kliknij, aby edytować styl</a:t>
            </a:r>
            <a:endParaRPr kumimoji="0" lang="pl-PL" noProof="0" dirty="0"/>
          </a:p>
        </p:txBody>
      </p:sp>
      <p:sp>
        <p:nvSpPr>
          <p:cNvPr id="3" name="Tekst pionowy — symbol zastępczy 2"/>
          <p:cNvSpPr>
            <a:spLocks noGrp="1"/>
          </p:cNvSpPr>
          <p:nvPr>
            <p:ph type="body" orient="vert" idx="1"/>
          </p:nvPr>
        </p:nvSpPr>
        <p:spPr>
          <a:xfrm>
            <a:off x="609600" y="914402"/>
            <a:ext cx="8026400" cy="5211763"/>
          </a:xfrm>
        </p:spPr>
        <p:txBody>
          <a:bodyPr vert="eaVert" rtlCol="0"/>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4" name="Data — symbol zastępczy 3"/>
          <p:cNvSpPr>
            <a:spLocks noGrp="1"/>
          </p:cNvSpPr>
          <p:nvPr>
            <p:ph type="dt" sz="half" idx="10"/>
          </p:nvPr>
        </p:nvSpPr>
        <p:spPr/>
        <p:txBody>
          <a:bodyPr rtlCol="0"/>
          <a:lstStyle/>
          <a:p>
            <a:pPr rtl="0"/>
            <a:fld id="{19955322-96E9-4B28-80F2-76BBA33894F8}" type="datetime1">
              <a:rPr lang="pl-PL" noProof="0" smtClean="0"/>
              <a:t>17.09.2023</a:t>
            </a:fld>
            <a:endParaRPr lang="pl-PL" noProof="0" dirty="0"/>
          </a:p>
        </p:txBody>
      </p:sp>
      <p:sp>
        <p:nvSpPr>
          <p:cNvPr id="5" name="Stopka — symbol zastępczy 4"/>
          <p:cNvSpPr>
            <a:spLocks noGrp="1"/>
          </p:cNvSpPr>
          <p:nvPr>
            <p:ph type="ftr" sz="quarter" idx="11"/>
          </p:nvPr>
        </p:nvSpPr>
        <p:spPr/>
        <p:txBody>
          <a:bodyPr rtlCol="0"/>
          <a:lstStyle/>
          <a:p>
            <a:pPr rtl="0"/>
            <a:r>
              <a:rPr lang="pl-PL" noProof="0" dirty="0"/>
              <a:t>Dodaj stopkę</a:t>
            </a:r>
          </a:p>
        </p:txBody>
      </p:sp>
      <p:sp>
        <p:nvSpPr>
          <p:cNvPr id="6" name="Numer slajdu — symbol zastępczy 5"/>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16" name="Google Shape;16;p3"/>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noAutofit/>
          </a:bodyPr>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cxnSp>
        <p:nvCxnSpPr>
          <p:cNvPr id="17" name="Google Shape;17;p3"/>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Tree>
    <p:extLst>
      <p:ext uri="{BB962C8B-B14F-4D97-AF65-F5344CB8AC3E}">
        <p14:creationId xmlns:p14="http://schemas.microsoft.com/office/powerpoint/2010/main" val="410024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rtlCol="0"/>
          <a:lstStyle/>
          <a:p>
            <a:pPr rtl="0"/>
            <a:r>
              <a:rPr lang="pl-PL" noProof="0"/>
              <a:t>Kliknij, aby edytować styl</a:t>
            </a:r>
            <a:endParaRPr kumimoji="0" lang="pl-PL" noProof="0" dirty="0"/>
          </a:p>
        </p:txBody>
      </p:sp>
      <p:sp>
        <p:nvSpPr>
          <p:cNvPr id="3" name="Zawartość — symbol zastępczy 2"/>
          <p:cNvSpPr>
            <a:spLocks noGrp="1"/>
          </p:cNvSpPr>
          <p:nvPr>
            <p:ph idx="1"/>
          </p:nvPr>
        </p:nvSpPr>
        <p:spPr/>
        <p:txBody>
          <a:bodyPr rtlCol="0"/>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4" name="Data — symbol zastępczy 3"/>
          <p:cNvSpPr>
            <a:spLocks noGrp="1"/>
          </p:cNvSpPr>
          <p:nvPr>
            <p:ph type="dt" sz="half" idx="10"/>
          </p:nvPr>
        </p:nvSpPr>
        <p:spPr/>
        <p:txBody>
          <a:bodyPr rtlCol="0"/>
          <a:lstStyle/>
          <a:p>
            <a:pPr rtl="0"/>
            <a:fld id="{00B49962-F3B3-4CD1-815F-517854980C70}" type="datetime1">
              <a:rPr lang="pl-PL" noProof="0" smtClean="0"/>
              <a:t>17.09.2023</a:t>
            </a:fld>
            <a:endParaRPr lang="pl-PL" noProof="0" dirty="0"/>
          </a:p>
        </p:txBody>
      </p:sp>
      <p:sp>
        <p:nvSpPr>
          <p:cNvPr id="5" name="Stopka — symbol zastępczy 4"/>
          <p:cNvSpPr>
            <a:spLocks noGrp="1"/>
          </p:cNvSpPr>
          <p:nvPr>
            <p:ph type="ftr" sz="quarter" idx="11"/>
          </p:nvPr>
        </p:nvSpPr>
        <p:spPr/>
        <p:txBody>
          <a:bodyPr rtlCol="0"/>
          <a:lstStyle/>
          <a:p>
            <a:pPr rtl="0"/>
            <a:r>
              <a:rPr lang="pl-PL" noProof="0" dirty="0"/>
              <a:t>Dodaj stopkę</a:t>
            </a:r>
          </a:p>
        </p:txBody>
      </p:sp>
      <p:sp>
        <p:nvSpPr>
          <p:cNvPr id="6" name="Numer slajdu — symbol zastępczy 5"/>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07136" y="1316736"/>
            <a:ext cx="10363200" cy="1362456"/>
          </a:xfrm>
          <a:ln>
            <a:noFill/>
          </a:ln>
        </p:spPr>
        <p:txBody>
          <a:bodyPr vert="horz" tIns="0" bIns="0" rtlCol="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pPr rtl="0"/>
            <a:r>
              <a:rPr lang="pl-PL" noProof="0"/>
              <a:t>Kliknij, aby edytować styl</a:t>
            </a:r>
            <a:endParaRPr kumimoji="0" lang="pl-PL" noProof="0" dirty="0"/>
          </a:p>
        </p:txBody>
      </p:sp>
      <p:sp>
        <p:nvSpPr>
          <p:cNvPr id="3" name="Tekst — symbol zastępczy 2"/>
          <p:cNvSpPr>
            <a:spLocks noGrp="1"/>
          </p:cNvSpPr>
          <p:nvPr>
            <p:ph type="body" idx="1"/>
          </p:nvPr>
        </p:nvSpPr>
        <p:spPr>
          <a:xfrm>
            <a:off x="707136" y="2704664"/>
            <a:ext cx="10363200" cy="1509712"/>
          </a:xfrm>
        </p:spPr>
        <p:txBody>
          <a:bodyPr lIns="45720" rIns="45720" rtlCol="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rtl="0" eaLnBrk="1" latinLnBrk="0" hangingPunct="1"/>
            <a:r>
              <a:rPr lang="pl-PL" noProof="0"/>
              <a:t>Kliknij, aby edytować style wzorca tekstu</a:t>
            </a:r>
          </a:p>
        </p:txBody>
      </p:sp>
      <p:sp>
        <p:nvSpPr>
          <p:cNvPr id="4" name="Data — symbol zastępczy 3"/>
          <p:cNvSpPr>
            <a:spLocks noGrp="1"/>
          </p:cNvSpPr>
          <p:nvPr>
            <p:ph type="dt" sz="half" idx="10"/>
          </p:nvPr>
        </p:nvSpPr>
        <p:spPr/>
        <p:txBody>
          <a:bodyPr rtlCol="0"/>
          <a:lstStyle/>
          <a:p>
            <a:pPr rtl="0"/>
            <a:fld id="{D96615D0-A172-4B21-A570-3097B0C0C74B}" type="datetime1">
              <a:rPr lang="pl-PL" noProof="0" smtClean="0"/>
              <a:t>17.09.2023</a:t>
            </a:fld>
            <a:endParaRPr lang="pl-PL" noProof="0" dirty="0"/>
          </a:p>
        </p:txBody>
      </p:sp>
      <p:sp>
        <p:nvSpPr>
          <p:cNvPr id="5" name="Stopka — symbol zastępczy 4"/>
          <p:cNvSpPr>
            <a:spLocks noGrp="1"/>
          </p:cNvSpPr>
          <p:nvPr>
            <p:ph type="ftr" sz="quarter" idx="11"/>
          </p:nvPr>
        </p:nvSpPr>
        <p:spPr/>
        <p:txBody>
          <a:bodyPr rtlCol="0"/>
          <a:lstStyle/>
          <a:p>
            <a:pPr rtl="0"/>
            <a:r>
              <a:rPr lang="pl-PL" noProof="0" dirty="0"/>
              <a:t>Dodaj stopkę</a:t>
            </a:r>
          </a:p>
        </p:txBody>
      </p:sp>
      <p:sp>
        <p:nvSpPr>
          <p:cNvPr id="6" name="Numer slajdu — symbol zastępczy 5"/>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09600" y="704088"/>
            <a:ext cx="10972800" cy="1143000"/>
          </a:xfrm>
        </p:spPr>
        <p:txBody>
          <a:bodyPr rtlCol="0"/>
          <a:lstStyle/>
          <a:p>
            <a:pPr rtl="0"/>
            <a:r>
              <a:rPr lang="pl-PL" noProof="0"/>
              <a:t>Kliknij, aby edytować styl</a:t>
            </a:r>
            <a:endParaRPr kumimoji="0" lang="pl-PL" noProof="0" dirty="0"/>
          </a:p>
        </p:txBody>
      </p:sp>
      <p:sp>
        <p:nvSpPr>
          <p:cNvPr id="3" name="Zawartość — symbol zastępczy 2"/>
          <p:cNvSpPr>
            <a:spLocks noGrp="1"/>
          </p:cNvSpPr>
          <p:nvPr>
            <p:ph sz="half" idx="1"/>
          </p:nvPr>
        </p:nvSpPr>
        <p:spPr>
          <a:xfrm>
            <a:off x="609600" y="1920085"/>
            <a:ext cx="5384800" cy="4434840"/>
          </a:xfrm>
        </p:spPr>
        <p:txBody>
          <a:bodyPr rtlCol="0"/>
          <a:lstStyle>
            <a:lvl1pPr>
              <a:defRPr sz="2600"/>
            </a:lvl1pPr>
            <a:lvl2pPr>
              <a:defRPr sz="2400"/>
            </a:lvl2pPr>
            <a:lvl3pPr>
              <a:defRPr sz="2000"/>
            </a:lvl3pPr>
            <a:lvl4pPr>
              <a:defRPr sz="1800"/>
            </a:lvl4pPr>
            <a:lvl5pPr>
              <a:defRPr sz="1800"/>
            </a:lvl5pPr>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4" name="Zawartość — symbol zastępczy 3"/>
          <p:cNvSpPr>
            <a:spLocks noGrp="1"/>
          </p:cNvSpPr>
          <p:nvPr>
            <p:ph sz="half" idx="2"/>
          </p:nvPr>
        </p:nvSpPr>
        <p:spPr>
          <a:xfrm>
            <a:off x="6197600" y="1920085"/>
            <a:ext cx="5384800" cy="4434840"/>
          </a:xfrm>
        </p:spPr>
        <p:txBody>
          <a:bodyPr rtlCol="0"/>
          <a:lstStyle>
            <a:lvl1pPr>
              <a:defRPr sz="2600"/>
            </a:lvl1pPr>
            <a:lvl2pPr>
              <a:defRPr sz="2400"/>
            </a:lvl2pPr>
            <a:lvl3pPr>
              <a:defRPr sz="2000"/>
            </a:lvl3pPr>
            <a:lvl4pPr>
              <a:defRPr sz="1800"/>
            </a:lvl4pPr>
            <a:lvl5pPr>
              <a:defRPr sz="1800"/>
            </a:lvl5pPr>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5" name="Data — symbol zastępczy 4"/>
          <p:cNvSpPr>
            <a:spLocks noGrp="1"/>
          </p:cNvSpPr>
          <p:nvPr>
            <p:ph type="dt" sz="half" idx="10"/>
          </p:nvPr>
        </p:nvSpPr>
        <p:spPr/>
        <p:txBody>
          <a:bodyPr rtlCol="0"/>
          <a:lstStyle/>
          <a:p>
            <a:pPr rtl="0"/>
            <a:fld id="{D857123D-540B-4A11-BB3F-9A4BE88E1283}" type="datetime1">
              <a:rPr lang="pl-PL" noProof="0" smtClean="0"/>
              <a:t>17.09.2023</a:t>
            </a:fld>
            <a:endParaRPr lang="pl-PL" noProof="0" dirty="0"/>
          </a:p>
        </p:txBody>
      </p:sp>
      <p:sp>
        <p:nvSpPr>
          <p:cNvPr id="6" name="Stopka — symbol zastępczy 5"/>
          <p:cNvSpPr>
            <a:spLocks noGrp="1"/>
          </p:cNvSpPr>
          <p:nvPr>
            <p:ph type="ftr" sz="quarter" idx="11"/>
          </p:nvPr>
        </p:nvSpPr>
        <p:spPr/>
        <p:txBody>
          <a:bodyPr rtlCol="0"/>
          <a:lstStyle/>
          <a:p>
            <a:pPr rtl="0"/>
            <a:r>
              <a:rPr lang="pl-PL" noProof="0" dirty="0"/>
              <a:t>Dodaj stopkę</a:t>
            </a:r>
          </a:p>
        </p:txBody>
      </p:sp>
      <p:sp>
        <p:nvSpPr>
          <p:cNvPr id="7" name="Numer slajdu — symbol zastępczy 6"/>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09600" y="704088"/>
            <a:ext cx="10972800" cy="1143000"/>
          </a:xfrm>
        </p:spPr>
        <p:txBody>
          <a:bodyPr tIns="45720" rtlCol="0" anchor="b"/>
          <a:lstStyle>
            <a:lvl1pPr>
              <a:defRPr/>
            </a:lvl1pPr>
          </a:lstStyle>
          <a:p>
            <a:pPr rtl="0"/>
            <a:r>
              <a:rPr lang="pl-PL" noProof="0"/>
              <a:t>Kliknij, aby edytować styl</a:t>
            </a:r>
            <a:endParaRPr kumimoji="0" lang="pl-PL" noProof="0" dirty="0"/>
          </a:p>
        </p:txBody>
      </p:sp>
      <p:sp>
        <p:nvSpPr>
          <p:cNvPr id="3" name="Tekst — symbol zastępczy 2"/>
          <p:cNvSpPr>
            <a:spLocks noGrp="1"/>
          </p:cNvSpPr>
          <p:nvPr>
            <p:ph type="body" idx="1"/>
          </p:nvPr>
        </p:nvSpPr>
        <p:spPr>
          <a:xfrm>
            <a:off x="609600" y="1855248"/>
            <a:ext cx="5386917" cy="659352"/>
          </a:xfrm>
        </p:spPr>
        <p:txBody>
          <a:bodyPr lIns="45720" tIns="0" rIns="45720" bIns="0" rtlCol="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rtl="0" eaLnBrk="1" latinLnBrk="0" hangingPunct="1"/>
            <a:r>
              <a:rPr lang="pl-PL" noProof="0"/>
              <a:t>Kliknij, aby edytować style wzorca tekstu</a:t>
            </a:r>
          </a:p>
        </p:txBody>
      </p:sp>
      <p:sp>
        <p:nvSpPr>
          <p:cNvPr id="5" name="Zawartość — symbol zastępczy 4"/>
          <p:cNvSpPr>
            <a:spLocks noGrp="1"/>
          </p:cNvSpPr>
          <p:nvPr>
            <p:ph sz="quarter" idx="2"/>
          </p:nvPr>
        </p:nvSpPr>
        <p:spPr>
          <a:xfrm>
            <a:off x="609600" y="2514600"/>
            <a:ext cx="5386917" cy="3845720"/>
          </a:xfrm>
        </p:spPr>
        <p:txBody>
          <a:bodyPr tIns="0" rtlCol="0"/>
          <a:lstStyle>
            <a:lvl1pPr>
              <a:defRPr sz="2200"/>
            </a:lvl1pPr>
            <a:lvl2pPr>
              <a:defRPr sz="2000"/>
            </a:lvl2pPr>
            <a:lvl3pPr>
              <a:defRPr sz="1800"/>
            </a:lvl3pPr>
            <a:lvl4pPr>
              <a:defRPr sz="1600"/>
            </a:lvl4pPr>
            <a:lvl5pPr>
              <a:defRPr sz="1600"/>
            </a:lvl5pPr>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4" name="Tekst — symbol zastępczy 3"/>
          <p:cNvSpPr>
            <a:spLocks noGrp="1"/>
          </p:cNvSpPr>
          <p:nvPr>
            <p:ph type="body" sz="half" idx="3"/>
          </p:nvPr>
        </p:nvSpPr>
        <p:spPr>
          <a:xfrm>
            <a:off x="6193368" y="1859758"/>
            <a:ext cx="5389033" cy="654843"/>
          </a:xfrm>
        </p:spPr>
        <p:txBody>
          <a:bodyPr lIns="45720" tIns="0" rIns="45720" bIns="0" rtlCol="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rtl="0" eaLnBrk="1" latinLnBrk="0" hangingPunct="1"/>
            <a:r>
              <a:rPr lang="pl-PL" noProof="0"/>
              <a:t>Kliknij, aby edytować style wzorca tekstu</a:t>
            </a:r>
          </a:p>
        </p:txBody>
      </p:sp>
      <p:sp>
        <p:nvSpPr>
          <p:cNvPr id="6" name="Zawartość — symbol zastępczy 5"/>
          <p:cNvSpPr>
            <a:spLocks noGrp="1"/>
          </p:cNvSpPr>
          <p:nvPr>
            <p:ph sz="quarter" idx="4"/>
          </p:nvPr>
        </p:nvSpPr>
        <p:spPr>
          <a:xfrm>
            <a:off x="6193368" y="2514600"/>
            <a:ext cx="5389033" cy="3845720"/>
          </a:xfrm>
        </p:spPr>
        <p:txBody>
          <a:bodyPr tIns="0" rtlCol="0"/>
          <a:lstStyle>
            <a:lvl1pPr>
              <a:defRPr sz="2200"/>
            </a:lvl1pPr>
            <a:lvl2pPr>
              <a:defRPr sz="2000"/>
            </a:lvl2pPr>
            <a:lvl3pPr>
              <a:defRPr sz="1800"/>
            </a:lvl3pPr>
            <a:lvl4pPr>
              <a:defRPr sz="1600"/>
            </a:lvl4pPr>
            <a:lvl5pPr>
              <a:defRPr sz="1600"/>
            </a:lvl5pPr>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7" name="Data — symbol zastępczy 6"/>
          <p:cNvSpPr>
            <a:spLocks noGrp="1"/>
          </p:cNvSpPr>
          <p:nvPr>
            <p:ph type="dt" sz="half" idx="10"/>
          </p:nvPr>
        </p:nvSpPr>
        <p:spPr/>
        <p:txBody>
          <a:bodyPr rtlCol="0"/>
          <a:lstStyle/>
          <a:p>
            <a:pPr rtl="0"/>
            <a:fld id="{2C0D72BC-1A0A-4B86-804F-9B34C001BD3A}" type="datetime1">
              <a:rPr lang="pl-PL" noProof="0" smtClean="0"/>
              <a:t>17.09.2023</a:t>
            </a:fld>
            <a:endParaRPr lang="pl-PL" noProof="0" dirty="0"/>
          </a:p>
        </p:txBody>
      </p:sp>
      <p:sp>
        <p:nvSpPr>
          <p:cNvPr id="8" name="Stopka — symbol zastępczy 7"/>
          <p:cNvSpPr>
            <a:spLocks noGrp="1"/>
          </p:cNvSpPr>
          <p:nvPr>
            <p:ph type="ftr" sz="quarter" idx="11"/>
          </p:nvPr>
        </p:nvSpPr>
        <p:spPr/>
        <p:txBody>
          <a:bodyPr rtlCol="0"/>
          <a:lstStyle/>
          <a:p>
            <a:pPr rtl="0"/>
            <a:r>
              <a:rPr lang="pl-PL" noProof="0" dirty="0"/>
              <a:t>Dodaj stopkę</a:t>
            </a:r>
          </a:p>
        </p:txBody>
      </p:sp>
      <p:sp>
        <p:nvSpPr>
          <p:cNvPr id="9" name="Numer slajdu — symbol zastępczy 8"/>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09600" y="704088"/>
            <a:ext cx="11074400" cy="1143000"/>
          </a:xfrm>
        </p:spPr>
        <p:txBody>
          <a:bodyPr vert="horz" tIns="45720" bIns="0" rtlCol="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pPr rtl="0"/>
            <a:r>
              <a:rPr lang="pl-PL" noProof="0"/>
              <a:t>Kliknij, aby edytować styl</a:t>
            </a:r>
            <a:endParaRPr kumimoji="0" lang="pl-PL" noProof="0" dirty="0"/>
          </a:p>
        </p:txBody>
      </p:sp>
      <p:sp>
        <p:nvSpPr>
          <p:cNvPr id="3" name="Data — symbol zastępczy 2"/>
          <p:cNvSpPr>
            <a:spLocks noGrp="1"/>
          </p:cNvSpPr>
          <p:nvPr>
            <p:ph type="dt" sz="half" idx="10"/>
          </p:nvPr>
        </p:nvSpPr>
        <p:spPr/>
        <p:txBody>
          <a:bodyPr rtlCol="0"/>
          <a:lstStyle/>
          <a:p>
            <a:pPr rtl="0"/>
            <a:fld id="{98ABD5B1-A00F-4351-AF35-C3B95D31F00D}" type="datetime1">
              <a:rPr lang="pl-PL" noProof="0" smtClean="0"/>
              <a:t>17.09.2023</a:t>
            </a:fld>
            <a:endParaRPr lang="pl-PL" noProof="0" dirty="0"/>
          </a:p>
        </p:txBody>
      </p:sp>
      <p:sp>
        <p:nvSpPr>
          <p:cNvPr id="4" name="Stopka — symbol zastępczy 3"/>
          <p:cNvSpPr>
            <a:spLocks noGrp="1"/>
          </p:cNvSpPr>
          <p:nvPr>
            <p:ph type="ftr" sz="quarter" idx="11"/>
          </p:nvPr>
        </p:nvSpPr>
        <p:spPr/>
        <p:txBody>
          <a:bodyPr rtlCol="0"/>
          <a:lstStyle/>
          <a:p>
            <a:pPr rtl="0"/>
            <a:r>
              <a:rPr lang="pl-PL" noProof="0" dirty="0"/>
              <a:t>Dodaj stopkę</a:t>
            </a:r>
          </a:p>
        </p:txBody>
      </p:sp>
      <p:sp>
        <p:nvSpPr>
          <p:cNvPr id="5" name="Numer slajdu — symbol zastępczy 4"/>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D269E991-59DA-475E-938D-C0C4A284F5C6}" type="datetime1">
              <a:rPr lang="pl-PL" noProof="0" smtClean="0"/>
              <a:t>17.09.2023</a:t>
            </a:fld>
            <a:endParaRPr lang="pl-PL" noProof="0" dirty="0"/>
          </a:p>
        </p:txBody>
      </p:sp>
      <p:sp>
        <p:nvSpPr>
          <p:cNvPr id="3" name="Stopka — symbol zastępczy 2"/>
          <p:cNvSpPr>
            <a:spLocks noGrp="1"/>
          </p:cNvSpPr>
          <p:nvPr>
            <p:ph type="ftr" sz="quarter" idx="11"/>
          </p:nvPr>
        </p:nvSpPr>
        <p:spPr/>
        <p:txBody>
          <a:bodyPr rtlCol="0"/>
          <a:lstStyle/>
          <a:p>
            <a:pPr rtl="0"/>
            <a:r>
              <a:rPr lang="pl-PL" noProof="0" dirty="0"/>
              <a:t>Dodaj stopkę</a:t>
            </a:r>
          </a:p>
        </p:txBody>
      </p:sp>
      <p:sp>
        <p:nvSpPr>
          <p:cNvPr id="4" name="Numer slajdu — symbol zastępczy 3"/>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914400" y="514352"/>
            <a:ext cx="3657600" cy="1162050"/>
          </a:xfrm>
        </p:spPr>
        <p:txBody>
          <a:bodyPr lIns="0" rtlCol="0" anchor="b">
            <a:noAutofit/>
          </a:bodyPr>
          <a:lstStyle>
            <a:lvl1pPr algn="l" rtl="0">
              <a:spcBef>
                <a:spcPct val="0"/>
              </a:spcBef>
              <a:buNone/>
              <a:defRPr sz="2600" b="0">
                <a:ln>
                  <a:noFill/>
                </a:ln>
                <a:solidFill>
                  <a:schemeClr val="tx2"/>
                </a:solidFill>
                <a:effectLst/>
                <a:latin typeface="+mj-lt"/>
                <a:ea typeface="+mj-ea"/>
                <a:cs typeface="+mj-cs"/>
              </a:defRPr>
            </a:lvl1pPr>
          </a:lstStyle>
          <a:p>
            <a:pPr rtl="0"/>
            <a:r>
              <a:rPr lang="pl-PL" noProof="0"/>
              <a:t>Kliknij, aby edytować styl</a:t>
            </a:r>
            <a:endParaRPr kumimoji="0" lang="pl-PL" noProof="0" dirty="0"/>
          </a:p>
        </p:txBody>
      </p:sp>
      <p:sp>
        <p:nvSpPr>
          <p:cNvPr id="4" name="Zawartość — symbol zastępczy 3"/>
          <p:cNvSpPr>
            <a:spLocks noGrp="1"/>
          </p:cNvSpPr>
          <p:nvPr>
            <p:ph sz="half" idx="1"/>
          </p:nvPr>
        </p:nvSpPr>
        <p:spPr>
          <a:xfrm>
            <a:off x="4766733" y="1676400"/>
            <a:ext cx="6815667" cy="4572000"/>
          </a:xfrm>
        </p:spPr>
        <p:txBody>
          <a:bodyPr tIns="0" rtlCol="0"/>
          <a:lstStyle>
            <a:lvl1pPr>
              <a:defRPr sz="2800"/>
            </a:lvl1pPr>
            <a:lvl2pPr>
              <a:defRPr sz="2600"/>
            </a:lvl2pPr>
            <a:lvl3pPr>
              <a:defRPr sz="2400"/>
            </a:lvl3pPr>
            <a:lvl4pPr>
              <a:defRPr sz="2000"/>
            </a:lvl4pPr>
            <a:lvl5pPr>
              <a:defRPr sz="1800"/>
            </a:lvl5pPr>
          </a:lstStyle>
          <a:p>
            <a:pPr lvl="0" rtl="0" eaLnBrk="1" latinLnBrk="0" hangingPunct="1"/>
            <a:r>
              <a:rPr lang="pl-PL" noProof="0"/>
              <a:t>Kliknij, aby edytować style wzorca tekstu</a:t>
            </a:r>
          </a:p>
          <a:p>
            <a:pPr lvl="1" rtl="0" eaLnBrk="1" latinLnBrk="0" hangingPunct="1"/>
            <a:r>
              <a:rPr lang="pl-PL" noProof="0"/>
              <a:t>Drugi poziom</a:t>
            </a:r>
          </a:p>
          <a:p>
            <a:pPr lvl="2" rtl="0" eaLnBrk="1" latinLnBrk="0" hangingPunct="1"/>
            <a:r>
              <a:rPr lang="pl-PL" noProof="0"/>
              <a:t>Trzeci poziom</a:t>
            </a:r>
          </a:p>
          <a:p>
            <a:pPr lvl="3" rtl="0" eaLnBrk="1" latinLnBrk="0" hangingPunct="1"/>
            <a:r>
              <a:rPr lang="pl-PL" noProof="0"/>
              <a:t>Czwarty poziom</a:t>
            </a:r>
          </a:p>
          <a:p>
            <a:pPr lvl="4" rtl="0" eaLnBrk="1" latinLnBrk="0" hangingPunct="1"/>
            <a:r>
              <a:rPr lang="pl-PL" noProof="0"/>
              <a:t>Piąty poziom</a:t>
            </a:r>
            <a:endParaRPr kumimoji="0" lang="pl-PL" noProof="0" dirty="0"/>
          </a:p>
        </p:txBody>
      </p:sp>
      <p:sp>
        <p:nvSpPr>
          <p:cNvPr id="3" name="Tekst — symbol zastępczy 2"/>
          <p:cNvSpPr>
            <a:spLocks noGrp="1"/>
          </p:cNvSpPr>
          <p:nvPr>
            <p:ph type="body" idx="2"/>
          </p:nvPr>
        </p:nvSpPr>
        <p:spPr>
          <a:xfrm>
            <a:off x="914400" y="1676400"/>
            <a:ext cx="3657600" cy="4572000"/>
          </a:xfrm>
        </p:spPr>
        <p:txBody>
          <a:bodyPr lIns="18288" rIns="18288" rtlCol="0"/>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rtl="0" eaLnBrk="1" latinLnBrk="0" hangingPunct="1"/>
            <a:r>
              <a:rPr lang="pl-PL" noProof="0"/>
              <a:t>Kliknij, aby edytować style wzorca tekstu</a:t>
            </a:r>
          </a:p>
        </p:txBody>
      </p:sp>
      <p:sp>
        <p:nvSpPr>
          <p:cNvPr id="5" name="Data — symbol zastępczy 4"/>
          <p:cNvSpPr>
            <a:spLocks noGrp="1"/>
          </p:cNvSpPr>
          <p:nvPr>
            <p:ph type="dt" sz="half" idx="10"/>
          </p:nvPr>
        </p:nvSpPr>
        <p:spPr/>
        <p:txBody>
          <a:bodyPr rtlCol="0"/>
          <a:lstStyle/>
          <a:p>
            <a:pPr rtl="0"/>
            <a:fld id="{1E0FF36A-F0D7-4576-B815-648482D594BB}" type="datetime1">
              <a:rPr lang="pl-PL" noProof="0" smtClean="0"/>
              <a:t>17.09.2023</a:t>
            </a:fld>
            <a:endParaRPr lang="pl-PL" noProof="0" dirty="0"/>
          </a:p>
        </p:txBody>
      </p:sp>
      <p:sp>
        <p:nvSpPr>
          <p:cNvPr id="6" name="Stopka — symbol zastępczy 5"/>
          <p:cNvSpPr>
            <a:spLocks noGrp="1"/>
          </p:cNvSpPr>
          <p:nvPr>
            <p:ph type="ftr" sz="quarter" idx="11"/>
          </p:nvPr>
        </p:nvSpPr>
        <p:spPr/>
        <p:txBody>
          <a:bodyPr rtlCol="0"/>
          <a:lstStyle/>
          <a:p>
            <a:pPr rtl="0"/>
            <a:r>
              <a:rPr lang="pl-PL" noProof="0" dirty="0"/>
              <a:t>Dodaj stopkę</a:t>
            </a:r>
          </a:p>
        </p:txBody>
      </p:sp>
      <p:sp>
        <p:nvSpPr>
          <p:cNvPr id="7" name="Numer slajdu — symbol zastępczy 6"/>
          <p:cNvSpPr>
            <a:spLocks noGrp="1"/>
          </p:cNvSpPr>
          <p:nvPr>
            <p:ph type="sldNum" sz="quarter" idx="12"/>
          </p:nvPr>
        </p:nvSpPr>
        <p:spPr/>
        <p:txBody>
          <a:bodyPr rtlCol="0"/>
          <a:lstStyle/>
          <a:p>
            <a:pPr rtl="0"/>
            <a:fld id="{401CF334-2D5C-4859-84A6-CA7E6E43FAEB}" type="slidenum">
              <a:rPr lang="pl-PL" noProof="0" smtClean="0"/>
              <a:t>‹#›</a:t>
            </a:fld>
            <a:endParaRPr lang="pl-PL" noProof="0" dirty="0"/>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9" name="Prostokąt ze ściętym i zaokrąglonym rogiem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pl-PL" sz="1800" noProof="0" dirty="0"/>
          </a:p>
        </p:txBody>
      </p:sp>
      <p:sp>
        <p:nvSpPr>
          <p:cNvPr id="12" name="Trójkąt prostokątny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pl-PL" sz="1800" noProof="0" dirty="0"/>
          </a:p>
        </p:txBody>
      </p:sp>
      <p:sp>
        <p:nvSpPr>
          <p:cNvPr id="2" name="Tytuł 1"/>
          <p:cNvSpPr>
            <a:spLocks noGrp="1"/>
          </p:cNvSpPr>
          <p:nvPr>
            <p:ph type="title"/>
          </p:nvPr>
        </p:nvSpPr>
        <p:spPr>
          <a:xfrm>
            <a:off x="812800" y="1176997"/>
            <a:ext cx="2950464" cy="1582621"/>
          </a:xfrm>
        </p:spPr>
        <p:txBody>
          <a:bodyPr vert="horz" lIns="45720" tIns="45720" rIns="45720" bIns="45720" rtlCol="0" anchor="b"/>
          <a:lstStyle>
            <a:lvl1pPr algn="l">
              <a:buNone/>
              <a:defRPr sz="2000" b="1">
                <a:solidFill>
                  <a:schemeClr val="tx2"/>
                </a:solidFill>
              </a:defRPr>
            </a:lvl1pPr>
          </a:lstStyle>
          <a:p>
            <a:pPr rtl="0"/>
            <a:r>
              <a:rPr lang="pl-PL" noProof="0"/>
              <a:t>Kliknij, aby edytować styl</a:t>
            </a:r>
            <a:endParaRPr kumimoji="0" lang="pl-PL" noProof="0" dirty="0"/>
          </a:p>
        </p:txBody>
      </p:sp>
      <p:sp>
        <p:nvSpPr>
          <p:cNvPr id="3" name="Obraz — symbol zastępczy 2" descr="Pusty symbol zastępczy pozwalający dodać obraz. Kliknij symbol zastępczy i wybierz obraz, który chcesz dodać"/>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rtlCol="0"/>
          <a:lstStyle>
            <a:lvl1pPr marL="0" indent="0">
              <a:buNone/>
              <a:defRPr sz="3200"/>
            </a:lvl1pPr>
          </a:lstStyle>
          <a:p>
            <a:pPr rtl="0"/>
            <a:r>
              <a:rPr lang="pl-PL" noProof="0" dirty="0"/>
              <a:t>Kliknij ikonę, aby dodać obraz</a:t>
            </a:r>
            <a:endParaRPr kumimoji="0" lang="pl-PL" noProof="0" dirty="0"/>
          </a:p>
        </p:txBody>
      </p:sp>
      <p:sp>
        <p:nvSpPr>
          <p:cNvPr id="4" name="Tekst — symbol zastępczy 3"/>
          <p:cNvSpPr>
            <a:spLocks noGrp="1"/>
          </p:cNvSpPr>
          <p:nvPr>
            <p:ph type="body" sz="half" idx="2"/>
          </p:nvPr>
        </p:nvSpPr>
        <p:spPr>
          <a:xfrm>
            <a:off x="812800" y="2828785"/>
            <a:ext cx="2946400" cy="2179320"/>
          </a:xfrm>
        </p:spPr>
        <p:txBody>
          <a:bodyPr lIns="64008" rIns="45720" bIns="45720" rtlCol="0" anchor="t"/>
          <a:lstStyle>
            <a:lvl1pPr marL="0" indent="0" algn="l">
              <a:spcBef>
                <a:spcPts val="250"/>
              </a:spcBef>
              <a:buFontTx/>
              <a:buNone/>
              <a:defRPr sz="1300"/>
            </a:lvl1pPr>
            <a:lvl2pPr>
              <a:defRPr sz="1200"/>
            </a:lvl2pPr>
            <a:lvl3pPr>
              <a:defRPr sz="1000"/>
            </a:lvl3pPr>
            <a:lvl4pPr>
              <a:defRPr sz="900"/>
            </a:lvl4pPr>
            <a:lvl5pPr>
              <a:defRPr sz="900"/>
            </a:lvl5pPr>
          </a:lstStyle>
          <a:p>
            <a:pPr lvl="0" rtl="0" eaLnBrk="1" latinLnBrk="0" hangingPunct="1"/>
            <a:r>
              <a:rPr lang="pl-PL" noProof="0"/>
              <a:t>Kliknij, aby edytować style wzorca tekstu</a:t>
            </a:r>
          </a:p>
        </p:txBody>
      </p:sp>
      <p:sp>
        <p:nvSpPr>
          <p:cNvPr id="5" name="Data — symbol zastępczy 4"/>
          <p:cNvSpPr>
            <a:spLocks noGrp="1"/>
          </p:cNvSpPr>
          <p:nvPr>
            <p:ph type="dt" sz="half" idx="10"/>
          </p:nvPr>
        </p:nvSpPr>
        <p:spPr/>
        <p:txBody>
          <a:bodyPr rtlCol="0"/>
          <a:lstStyle/>
          <a:p>
            <a:pPr rtl="0"/>
            <a:fld id="{42A67AAE-6B03-4578-921B-B017F60F4D28}" type="datetime1">
              <a:rPr lang="pl-PL" noProof="0" smtClean="0"/>
              <a:t>17.09.2023</a:t>
            </a:fld>
            <a:endParaRPr lang="pl-PL" noProof="0" dirty="0"/>
          </a:p>
        </p:txBody>
      </p:sp>
      <p:sp>
        <p:nvSpPr>
          <p:cNvPr id="6" name="Stopka — symbol zastępczy 5"/>
          <p:cNvSpPr>
            <a:spLocks noGrp="1"/>
          </p:cNvSpPr>
          <p:nvPr>
            <p:ph type="ftr" sz="quarter" idx="11"/>
          </p:nvPr>
        </p:nvSpPr>
        <p:spPr/>
        <p:txBody>
          <a:bodyPr rtlCol="0"/>
          <a:lstStyle/>
          <a:p>
            <a:pPr rtl="0"/>
            <a:r>
              <a:rPr lang="pl-PL" noProof="0" dirty="0"/>
              <a:t>Dodaj stopkę</a:t>
            </a:r>
          </a:p>
        </p:txBody>
      </p:sp>
      <p:sp>
        <p:nvSpPr>
          <p:cNvPr id="7" name="Numer slajdu — symbol zastępczy 6"/>
          <p:cNvSpPr>
            <a:spLocks noGrp="1"/>
          </p:cNvSpPr>
          <p:nvPr>
            <p:ph type="sldNum" sz="quarter" idx="12"/>
          </p:nvPr>
        </p:nvSpPr>
        <p:spPr>
          <a:xfrm>
            <a:off x="10769600" y="6356351"/>
            <a:ext cx="812800" cy="365125"/>
          </a:xfrm>
        </p:spPr>
        <p:txBody>
          <a:bodyPr rtlCol="0"/>
          <a:lstStyle/>
          <a:p>
            <a:pPr rtl="0"/>
            <a:fld id="{401CF334-2D5C-4859-84A6-CA7E6E43FAEB}" type="slidenum">
              <a:rPr lang="pl-PL" noProof="0" smtClean="0"/>
              <a:t>‹#›</a:t>
            </a:fld>
            <a:endParaRPr lang="pl-PL" noProof="0" dirty="0"/>
          </a:p>
        </p:txBody>
      </p:sp>
      <p:sp>
        <p:nvSpPr>
          <p:cNvPr id="10" name="Dowolny kształt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pl-PL" sz="1800" noProof="0" dirty="0">
              <a:solidFill>
                <a:schemeClr val="tx1"/>
              </a:solidFill>
              <a:latin typeface="+mn-lt"/>
              <a:ea typeface="+mn-ea"/>
              <a:cs typeface="+mn-cs"/>
            </a:endParaRPr>
          </a:p>
        </p:txBody>
      </p:sp>
      <p:sp>
        <p:nvSpPr>
          <p:cNvPr id="11" name="Dowolny kształt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pl-PL" sz="1800" noProof="0" dirty="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upa 24"/>
          <p:cNvGrpSpPr/>
          <p:nvPr/>
        </p:nvGrpSpPr>
        <p:grpSpPr>
          <a:xfrm>
            <a:off x="-29028" y="-7144"/>
            <a:ext cx="12240731" cy="6879658"/>
            <a:chOff x="0" y="-21658"/>
            <a:chExt cx="12240731" cy="6879658"/>
          </a:xfrm>
        </p:grpSpPr>
        <p:sp>
          <p:nvSpPr>
            <p:cNvPr id="26" name="Prostokąt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dirty="0"/>
            </a:p>
          </p:txBody>
        </p:sp>
        <p:grpSp>
          <p:nvGrpSpPr>
            <p:cNvPr id="27" name="Grupa 26"/>
            <p:cNvGrpSpPr/>
            <p:nvPr/>
          </p:nvGrpSpPr>
          <p:grpSpPr>
            <a:xfrm>
              <a:off x="0" y="-21658"/>
              <a:ext cx="12240731" cy="1041400"/>
              <a:chOff x="-25356" y="-7144"/>
              <a:chExt cx="12240731" cy="1041400"/>
            </a:xfrm>
          </p:grpSpPr>
          <p:sp>
            <p:nvSpPr>
              <p:cNvPr id="28" name="Dowolny kształt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pl-PL" sz="1800" noProof="0" dirty="0">
                  <a:solidFill>
                    <a:schemeClr val="tx1"/>
                  </a:solidFill>
                  <a:latin typeface="+mn-lt"/>
                  <a:ea typeface="+mn-ea"/>
                  <a:cs typeface="+mn-cs"/>
                </a:endParaRPr>
              </a:p>
            </p:txBody>
          </p:sp>
          <p:sp>
            <p:nvSpPr>
              <p:cNvPr id="29" name="Dowolny kształt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pl-PL" sz="1800" noProof="0" dirty="0">
                  <a:solidFill>
                    <a:schemeClr val="tx1"/>
                  </a:solidFill>
                  <a:latin typeface="+mn-lt"/>
                  <a:ea typeface="+mn-ea"/>
                  <a:cs typeface="+mn-cs"/>
                </a:endParaRPr>
              </a:p>
            </p:txBody>
          </p:sp>
          <p:grpSp>
            <p:nvGrpSpPr>
              <p:cNvPr id="31" name="Grupa 30"/>
              <p:cNvGrpSpPr/>
              <p:nvPr/>
            </p:nvGrpSpPr>
            <p:grpSpPr>
              <a:xfrm>
                <a:off x="-25356" y="202408"/>
                <a:ext cx="12240731" cy="649224"/>
                <a:chOff x="-19045" y="216550"/>
                <a:chExt cx="9180548" cy="649224"/>
              </a:xfrm>
            </p:grpSpPr>
            <p:sp>
              <p:nvSpPr>
                <p:cNvPr id="32" name="Dowolny kształt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pl-PL" sz="1800" noProof="0" dirty="0"/>
                </a:p>
              </p:txBody>
            </p:sp>
            <p:sp>
              <p:nvSpPr>
                <p:cNvPr id="33" name="Dowolny kształt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pl-PL" sz="1800" noProof="0" dirty="0"/>
                </a:p>
              </p:txBody>
            </p:sp>
          </p:grpSp>
        </p:grpSp>
      </p:grpSp>
      <p:sp>
        <p:nvSpPr>
          <p:cNvPr id="9" name="Tytuł — symbol zastępczy 8"/>
          <p:cNvSpPr>
            <a:spLocks noGrp="1"/>
          </p:cNvSpPr>
          <p:nvPr>
            <p:ph type="title"/>
          </p:nvPr>
        </p:nvSpPr>
        <p:spPr>
          <a:xfrm>
            <a:off x="609600" y="704088"/>
            <a:ext cx="10972800" cy="1143000"/>
          </a:xfrm>
          <a:prstGeom prst="rect">
            <a:avLst/>
          </a:prstGeom>
        </p:spPr>
        <p:txBody>
          <a:bodyPr vert="horz" lIns="0" rIns="0" bIns="0" rtlCol="0" anchor="b">
            <a:normAutofit/>
          </a:bodyPr>
          <a:lstStyle/>
          <a:p>
            <a:pPr rtl="0"/>
            <a:r>
              <a:rPr lang="pl-PL" noProof="0" dirty="0"/>
              <a:t>Kliknij, aby edytować styl wzorca tytułu</a:t>
            </a:r>
            <a:endParaRPr kumimoji="0" lang="pl-PL" noProof="0" dirty="0"/>
          </a:p>
        </p:txBody>
      </p:sp>
      <p:sp>
        <p:nvSpPr>
          <p:cNvPr id="30" name="Tekst — symbol zastępczy 29"/>
          <p:cNvSpPr>
            <a:spLocks noGrp="1"/>
          </p:cNvSpPr>
          <p:nvPr>
            <p:ph type="body" idx="1"/>
          </p:nvPr>
        </p:nvSpPr>
        <p:spPr>
          <a:xfrm>
            <a:off x="609600" y="1935480"/>
            <a:ext cx="10972800" cy="4389120"/>
          </a:xfrm>
          <a:prstGeom prst="rect">
            <a:avLst/>
          </a:prstGeom>
        </p:spPr>
        <p:txBody>
          <a:bodyPr vert="horz" rtlCol="0">
            <a:normAutofit/>
          </a:bodyPr>
          <a:lstStyle/>
          <a:p>
            <a:pPr lvl="0" rtl="0" eaLnBrk="1" latinLnBrk="0" hangingPunct="1"/>
            <a:r>
              <a:rPr lang="pl-PL" noProof="0" dirty="0"/>
              <a:t>Kliknij, aby edytować style wzorców tekstu</a:t>
            </a:r>
          </a:p>
          <a:p>
            <a:pPr lvl="1" rtl="0" eaLnBrk="1" latinLnBrk="0" hangingPunct="1"/>
            <a:r>
              <a:rPr lang="pl-PL" noProof="0" dirty="0"/>
              <a:t>Drugi poziom</a:t>
            </a:r>
          </a:p>
          <a:p>
            <a:pPr lvl="2" rtl="0" eaLnBrk="1" latinLnBrk="0" hangingPunct="1"/>
            <a:r>
              <a:rPr lang="pl-PL" noProof="0" dirty="0"/>
              <a:t>Trzeci poziom</a:t>
            </a:r>
          </a:p>
          <a:p>
            <a:pPr lvl="3" rtl="0" eaLnBrk="1" latinLnBrk="0" hangingPunct="1"/>
            <a:r>
              <a:rPr lang="pl-PL" noProof="0" dirty="0"/>
              <a:t>Czwarty poziom</a:t>
            </a:r>
          </a:p>
          <a:p>
            <a:pPr lvl="4" rtl="0" eaLnBrk="1" latinLnBrk="0" hangingPunct="1"/>
            <a:r>
              <a:rPr lang="pl-PL" noProof="0" dirty="0"/>
              <a:t>Piąty poziom</a:t>
            </a:r>
          </a:p>
        </p:txBody>
      </p:sp>
      <p:sp>
        <p:nvSpPr>
          <p:cNvPr id="10" name="Data — symbol zastępczy 9"/>
          <p:cNvSpPr>
            <a:spLocks noGrp="1"/>
          </p:cNvSpPr>
          <p:nvPr>
            <p:ph type="dt" sz="half" idx="2"/>
          </p:nvPr>
        </p:nvSpPr>
        <p:spPr>
          <a:xfrm>
            <a:off x="609600" y="6356351"/>
            <a:ext cx="2844800" cy="365125"/>
          </a:xfrm>
          <a:prstGeom prst="rect">
            <a:avLst/>
          </a:prstGeom>
        </p:spPr>
        <p:txBody>
          <a:bodyPr vert="horz" lIns="0" tIns="0" rIns="0" bIns="0" rtlCol="0" anchor="b"/>
          <a:lstStyle>
            <a:lvl1pPr algn="l" eaLnBrk="1" latinLnBrk="0" hangingPunct="1">
              <a:defRPr kumimoji="0" sz="1100">
                <a:solidFill>
                  <a:schemeClr val="tx1"/>
                </a:solidFill>
              </a:defRPr>
            </a:lvl1pPr>
          </a:lstStyle>
          <a:p>
            <a:pPr rtl="0"/>
            <a:fld id="{676E3016-95BB-449B-B705-7509AD314C3A}" type="datetime1">
              <a:rPr lang="pl-PL" noProof="0" smtClean="0"/>
              <a:t>17.09.2023</a:t>
            </a:fld>
            <a:endParaRPr lang="pl-PL" noProof="0" dirty="0"/>
          </a:p>
        </p:txBody>
      </p:sp>
      <p:sp>
        <p:nvSpPr>
          <p:cNvPr id="22" name="Stopka — symbol zastępczy 21"/>
          <p:cNvSpPr>
            <a:spLocks noGrp="1"/>
          </p:cNvSpPr>
          <p:nvPr>
            <p:ph type="ftr" sz="quarter" idx="3"/>
          </p:nvPr>
        </p:nvSpPr>
        <p:spPr>
          <a:xfrm>
            <a:off x="3556000" y="6356351"/>
            <a:ext cx="4470400" cy="365125"/>
          </a:xfrm>
          <a:prstGeom prst="rect">
            <a:avLst/>
          </a:prstGeom>
        </p:spPr>
        <p:txBody>
          <a:bodyPr vert="horz" lIns="0" tIns="0" rIns="0" bIns="0" rtlCol="0" anchor="b"/>
          <a:lstStyle>
            <a:lvl1pPr algn="l" eaLnBrk="1" latinLnBrk="0" hangingPunct="1">
              <a:defRPr kumimoji="0" sz="1100">
                <a:solidFill>
                  <a:schemeClr val="tx1"/>
                </a:solidFill>
              </a:defRPr>
            </a:lvl1pPr>
          </a:lstStyle>
          <a:p>
            <a:pPr rtl="0"/>
            <a:r>
              <a:rPr lang="pl-PL" noProof="0" dirty="0"/>
              <a:t>Dodaj stopkę</a:t>
            </a:r>
          </a:p>
        </p:txBody>
      </p:sp>
      <p:sp>
        <p:nvSpPr>
          <p:cNvPr id="18" name="Numer slajdu — symbol zastępczy 17"/>
          <p:cNvSpPr>
            <a:spLocks noGrp="1"/>
          </p:cNvSpPr>
          <p:nvPr>
            <p:ph type="sldNum" sz="quarter" idx="4"/>
          </p:nvPr>
        </p:nvSpPr>
        <p:spPr>
          <a:xfrm>
            <a:off x="10566400" y="6356351"/>
            <a:ext cx="1016000" cy="365125"/>
          </a:xfrm>
          <a:prstGeom prst="rect">
            <a:avLst/>
          </a:prstGeom>
        </p:spPr>
        <p:txBody>
          <a:bodyPr vert="horz" lIns="0" tIns="0" rIns="0" bIns="0" rtlCol="0" anchor="b"/>
          <a:lstStyle>
            <a:lvl1pPr algn="r" eaLnBrk="1" latinLnBrk="0" hangingPunct="1">
              <a:defRPr kumimoji="0" sz="1100">
                <a:solidFill>
                  <a:schemeClr val="tx1"/>
                </a:solidFill>
              </a:defRPr>
            </a:lvl1pPr>
          </a:lstStyle>
          <a:p>
            <a:pPr rtl="0"/>
            <a:fld id="{401CF334-2D5C-4859-84A6-CA7E6E43FAEB}" type="slidenum">
              <a:rPr lang="pl-PL" noProof="0" smtClean="0"/>
              <a:pPr/>
              <a:t>‹#›</a:t>
            </a:fld>
            <a:endParaRPr lang="pl-PL" noProof="0" dirty="0"/>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1.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0.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88.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90.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4.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8.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04.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23.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4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3" Type="http://schemas.openxmlformats.org/officeDocument/2006/relationships/hyperlink" Target="https://doc.rust-lang.org/reference/tokens.html" TargetMode="External"/><Relationship Id="rId2" Type="http://schemas.openxmlformats.org/officeDocument/2006/relationships/notesSlide" Target="../notesSlides/notesSlide365.xml"/><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6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68.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73.xml"/><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74.xml"/><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75.xml"/><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77.xml"/><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78.xml"/><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79.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80.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82.xml"/><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3.xml"/><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84.xml"/><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85.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8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87.xml"/><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91.xm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2.xml"/><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93.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94.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95.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9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97.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99.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1.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03.xml"/><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04.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05.xml"/><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0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08.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09.xml"/><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10.xml"/><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11.xml"/><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12.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13.xml"/><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4.xml"/><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5.xml"/><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417.xml"/><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19.xml"/><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xml"/></Relationships>
</file>

<file path=ppt/slides/_rels/slide42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23.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24.xml"/><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2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0" y="1632029"/>
            <a:ext cx="11563350" cy="1419225"/>
          </a:xfrm>
        </p:spPr>
        <p:txBody>
          <a:bodyPr rtlCol="0">
            <a:normAutofit fontScale="90000"/>
          </a:bodyPr>
          <a:lstStyle/>
          <a:p>
            <a:pPr rtl="0"/>
            <a:br>
              <a:rPr lang="pl-PL" dirty="0"/>
            </a:br>
            <a:r>
              <a:rPr lang="pl-PL" dirty="0"/>
              <a:t>Język RUST</a:t>
            </a:r>
            <a:endParaRPr lang="pl-PL" sz="2000" dirty="0"/>
          </a:p>
        </p:txBody>
      </p:sp>
      <p:sp>
        <p:nvSpPr>
          <p:cNvPr id="5" name="Podtytuł 4"/>
          <p:cNvSpPr>
            <a:spLocks noGrp="1"/>
          </p:cNvSpPr>
          <p:nvPr>
            <p:ph type="subTitle" idx="1"/>
          </p:nvPr>
        </p:nvSpPr>
        <p:spPr/>
        <p:txBody>
          <a:bodyPr rtlCol="0"/>
          <a:lstStyle/>
          <a:p>
            <a:pPr rtl="0"/>
            <a:r>
              <a:rPr lang="pl-PL" dirty="0"/>
              <a:t>Andrzej Tomski</a:t>
            </a:r>
          </a:p>
          <a:p>
            <a:pPr rtl="0"/>
            <a:endParaRPr lang="pl-PL"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4157709" y="2573062"/>
            <a:ext cx="11745157" cy="2283023"/>
          </a:xfrm>
        </p:spPr>
        <p:txBody>
          <a:bodyPr rtlCol="0">
            <a:normAutofit fontScale="90000"/>
          </a:bodyPr>
          <a:lstStyle/>
          <a:p>
            <a:pPr algn="l" rtl="0"/>
            <a:r>
              <a:rPr lang="pl-PL" sz="3200" dirty="0"/>
              <a:t>Plan</a:t>
            </a:r>
            <a:br>
              <a:rPr lang="pl-PL" sz="3200" dirty="0"/>
            </a:br>
            <a:br>
              <a:rPr lang="pl-PL" sz="3200" dirty="0"/>
            </a:br>
            <a:r>
              <a:rPr lang="pl-PL" sz="3200" dirty="0"/>
              <a:t>Czym jest RUST?</a:t>
            </a:r>
            <a:br>
              <a:rPr lang="pl-PL" sz="3200" dirty="0"/>
            </a:br>
            <a:r>
              <a:rPr lang="pl-PL" sz="3200" dirty="0"/>
              <a:t>Składnia</a:t>
            </a:r>
            <a:br>
              <a:rPr lang="pl-PL" sz="3200" dirty="0"/>
            </a:br>
            <a:r>
              <a:rPr lang="pl-PL" sz="3200" dirty="0"/>
              <a:t>Algorytmika</a:t>
            </a:r>
            <a:br>
              <a:rPr lang="pl-PL" sz="3200" dirty="0"/>
            </a:br>
            <a:r>
              <a:rPr lang="pl-PL" sz="3200" dirty="0"/>
              <a:t>Zastosowania</a:t>
            </a:r>
            <a:br>
              <a:rPr lang="pl-PL" sz="3200" dirty="0"/>
            </a:br>
            <a:endParaRPr lang="pl-PL" sz="3200" dirty="0"/>
          </a:p>
        </p:txBody>
      </p:sp>
    </p:spTree>
    <p:extLst>
      <p:ext uri="{BB962C8B-B14F-4D97-AF65-F5344CB8AC3E}">
        <p14:creationId xmlns:p14="http://schemas.microsoft.com/office/powerpoint/2010/main" val="37939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BE7012ED-7E72-B1C0-9E62-66BE2A286C98}"/>
              </a:ext>
            </a:extLst>
          </p:cNvPr>
          <p:cNvPicPr>
            <a:picLocks noChangeAspect="1"/>
          </p:cNvPicPr>
          <p:nvPr/>
        </p:nvPicPr>
        <p:blipFill>
          <a:blip r:embed="rId3"/>
          <a:stretch>
            <a:fillRect/>
          </a:stretch>
        </p:blipFill>
        <p:spPr>
          <a:xfrm>
            <a:off x="1462087" y="957262"/>
            <a:ext cx="9267825" cy="4943475"/>
          </a:xfrm>
          <a:prstGeom prst="rect">
            <a:avLst/>
          </a:prstGeom>
        </p:spPr>
      </p:pic>
    </p:spTree>
    <p:extLst>
      <p:ext uri="{BB962C8B-B14F-4D97-AF65-F5344CB8AC3E}">
        <p14:creationId xmlns:p14="http://schemas.microsoft.com/office/powerpoint/2010/main" val="28082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09ED0A3-4551-52B1-B481-698C6A047883}"/>
              </a:ext>
            </a:extLst>
          </p:cNvPr>
          <p:cNvPicPr>
            <a:picLocks noChangeAspect="1"/>
          </p:cNvPicPr>
          <p:nvPr/>
        </p:nvPicPr>
        <p:blipFill>
          <a:blip r:embed="rId3"/>
          <a:stretch>
            <a:fillRect/>
          </a:stretch>
        </p:blipFill>
        <p:spPr>
          <a:xfrm>
            <a:off x="1731146" y="1549014"/>
            <a:ext cx="9061234" cy="3188976"/>
          </a:xfrm>
          <a:prstGeom prst="rect">
            <a:avLst/>
          </a:prstGeom>
        </p:spPr>
      </p:pic>
    </p:spTree>
    <p:extLst>
      <p:ext uri="{BB962C8B-B14F-4D97-AF65-F5344CB8AC3E}">
        <p14:creationId xmlns:p14="http://schemas.microsoft.com/office/powerpoint/2010/main" val="17778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Proste typy danych</a:t>
            </a:r>
          </a:p>
        </p:txBody>
      </p:sp>
    </p:spTree>
    <p:extLst>
      <p:ext uri="{BB962C8B-B14F-4D97-AF65-F5344CB8AC3E}">
        <p14:creationId xmlns:p14="http://schemas.microsoft.com/office/powerpoint/2010/main" val="15846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99C3218-3EF0-8E92-8BF9-F9F1A10F44C3}"/>
              </a:ext>
            </a:extLst>
          </p:cNvPr>
          <p:cNvPicPr>
            <a:picLocks noChangeAspect="1"/>
          </p:cNvPicPr>
          <p:nvPr/>
        </p:nvPicPr>
        <p:blipFill>
          <a:blip r:embed="rId3"/>
          <a:stretch>
            <a:fillRect/>
          </a:stretch>
        </p:blipFill>
        <p:spPr>
          <a:xfrm>
            <a:off x="1933806" y="1093595"/>
            <a:ext cx="7698466" cy="4860362"/>
          </a:xfrm>
          <a:prstGeom prst="rect">
            <a:avLst/>
          </a:prstGeom>
        </p:spPr>
      </p:pic>
    </p:spTree>
    <p:extLst>
      <p:ext uri="{BB962C8B-B14F-4D97-AF65-F5344CB8AC3E}">
        <p14:creationId xmlns:p14="http://schemas.microsoft.com/office/powerpoint/2010/main" val="103885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ACA318BE-ED60-FA21-5FE7-8944706260D0}"/>
              </a:ext>
            </a:extLst>
          </p:cNvPr>
          <p:cNvPicPr>
            <a:picLocks noChangeAspect="1"/>
          </p:cNvPicPr>
          <p:nvPr/>
        </p:nvPicPr>
        <p:blipFill>
          <a:blip r:embed="rId3"/>
          <a:stretch>
            <a:fillRect/>
          </a:stretch>
        </p:blipFill>
        <p:spPr>
          <a:xfrm>
            <a:off x="1405575" y="1580226"/>
            <a:ext cx="10206880" cy="2849315"/>
          </a:xfrm>
          <a:prstGeom prst="rect">
            <a:avLst/>
          </a:prstGeom>
        </p:spPr>
      </p:pic>
    </p:spTree>
    <p:extLst>
      <p:ext uri="{BB962C8B-B14F-4D97-AF65-F5344CB8AC3E}">
        <p14:creationId xmlns:p14="http://schemas.microsoft.com/office/powerpoint/2010/main" val="2285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393513FC-EE63-AE48-FD0C-30CFC4048756}"/>
              </a:ext>
            </a:extLst>
          </p:cNvPr>
          <p:cNvPicPr>
            <a:picLocks noChangeAspect="1"/>
          </p:cNvPicPr>
          <p:nvPr/>
        </p:nvPicPr>
        <p:blipFill>
          <a:blip r:embed="rId3"/>
          <a:stretch>
            <a:fillRect/>
          </a:stretch>
        </p:blipFill>
        <p:spPr>
          <a:xfrm>
            <a:off x="2871325" y="960282"/>
            <a:ext cx="5837670" cy="4937436"/>
          </a:xfrm>
          <a:prstGeom prst="rect">
            <a:avLst/>
          </a:prstGeom>
        </p:spPr>
      </p:pic>
    </p:spTree>
    <p:extLst>
      <p:ext uri="{BB962C8B-B14F-4D97-AF65-F5344CB8AC3E}">
        <p14:creationId xmlns:p14="http://schemas.microsoft.com/office/powerpoint/2010/main" val="17794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2D8A1DD-3279-2682-0D29-3D2AD166EDD1}"/>
              </a:ext>
            </a:extLst>
          </p:cNvPr>
          <p:cNvPicPr>
            <a:picLocks noChangeAspect="1"/>
          </p:cNvPicPr>
          <p:nvPr/>
        </p:nvPicPr>
        <p:blipFill>
          <a:blip r:embed="rId3"/>
          <a:stretch>
            <a:fillRect/>
          </a:stretch>
        </p:blipFill>
        <p:spPr>
          <a:xfrm>
            <a:off x="1619132" y="1276396"/>
            <a:ext cx="8953736" cy="3748365"/>
          </a:xfrm>
          <a:prstGeom prst="rect">
            <a:avLst/>
          </a:prstGeom>
        </p:spPr>
      </p:pic>
    </p:spTree>
    <p:extLst>
      <p:ext uri="{BB962C8B-B14F-4D97-AF65-F5344CB8AC3E}">
        <p14:creationId xmlns:p14="http://schemas.microsoft.com/office/powerpoint/2010/main" val="229319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Zmienne</a:t>
            </a:r>
          </a:p>
        </p:txBody>
      </p:sp>
    </p:spTree>
    <p:extLst>
      <p:ext uri="{BB962C8B-B14F-4D97-AF65-F5344CB8AC3E}">
        <p14:creationId xmlns:p14="http://schemas.microsoft.com/office/powerpoint/2010/main" val="114066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4810BA8C-5DEB-BA32-E8EC-C049F4B58783}"/>
              </a:ext>
            </a:extLst>
          </p:cNvPr>
          <p:cNvSpPr txBox="1"/>
          <p:nvPr/>
        </p:nvSpPr>
        <p:spPr>
          <a:xfrm>
            <a:off x="736847" y="1401672"/>
            <a:ext cx="8413810" cy="2862322"/>
          </a:xfrm>
          <a:prstGeom prst="rect">
            <a:avLst/>
          </a:prstGeom>
          <a:noFill/>
          <a:ln>
            <a:solidFill>
              <a:schemeClr val="bg2"/>
            </a:solidFill>
          </a:ln>
        </p:spPr>
        <p:txBody>
          <a:bodyPr wrap="square">
            <a:spAutoFit/>
          </a:bodyPr>
          <a:lstStyle/>
          <a:p>
            <a:r>
              <a:rPr lang="pl-PL" dirty="0"/>
              <a:t>Zmienne są w </a:t>
            </a:r>
            <a:r>
              <a:rPr lang="pl-PL" dirty="0" err="1"/>
              <a:t>Ruscie</a:t>
            </a:r>
            <a:r>
              <a:rPr lang="pl-PL" dirty="0"/>
              <a:t> deklarowane przy użyciu słowa kluczowego </a:t>
            </a:r>
            <a:r>
              <a:rPr lang="pl-PL" dirty="0" err="1"/>
              <a:t>let</a:t>
            </a:r>
            <a:r>
              <a:rPr lang="pl-PL" dirty="0"/>
              <a:t>. Podczas przypisywania wartości zmiennej, w 99% przypadków </a:t>
            </a:r>
            <a:r>
              <a:rPr lang="pl-PL" dirty="0" err="1"/>
              <a:t>Rust</a:t>
            </a:r>
            <a:r>
              <a:rPr lang="pl-PL" dirty="0"/>
              <a:t> będzie w stanie domyśleć się jakiego powinna być ona typu. W przypadku kiedy automatyczne wykrycie typu się nie uda, możemy zawsze dodać typ ręcznie, dopisując go przy deklaracji zmiennej. Zauważmy, że jesteśmy w stanie dokonać przypisania do tej samej zmiennej wielokrotnie. Taki manewr jest nazywany przykrywaniem zmiennej (ang. </a:t>
            </a:r>
            <a:r>
              <a:rPr lang="pl-PL" dirty="0" err="1"/>
              <a:t>variable</a:t>
            </a:r>
            <a:r>
              <a:rPr lang="pl-PL" dirty="0"/>
              <a:t> </a:t>
            </a:r>
            <a:r>
              <a:rPr lang="pl-PL" dirty="0" err="1"/>
              <a:t>shadowing</a:t>
            </a:r>
            <a:r>
              <a:rPr lang="pl-PL" dirty="0"/>
              <a:t>), i można w ramach niego dokonać również zmiany typu zmiennej. Nazwy zmiennych są zawsze zapisywane </a:t>
            </a:r>
            <a:r>
              <a:rPr lang="pl-PL" dirty="0" err="1"/>
              <a:t>małymi_literami_z_podkreślnikami_zamiast_spacji</a:t>
            </a:r>
            <a:r>
              <a:rPr lang="pl-PL" dirty="0"/>
              <a:t>, czyli inaczej mówiąc stylem </a:t>
            </a:r>
            <a:r>
              <a:rPr lang="pl-PL" dirty="0" err="1"/>
              <a:t>snake_case</a:t>
            </a:r>
            <a:r>
              <a:rPr lang="pl-PL" dirty="0"/>
              <a:t>.</a:t>
            </a:r>
          </a:p>
        </p:txBody>
      </p:sp>
    </p:spTree>
    <p:extLst>
      <p:ext uri="{BB962C8B-B14F-4D97-AF65-F5344CB8AC3E}">
        <p14:creationId xmlns:p14="http://schemas.microsoft.com/office/powerpoint/2010/main" val="14964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31E9198-9F3D-2358-DACB-788185FE9A66}"/>
              </a:ext>
            </a:extLst>
          </p:cNvPr>
          <p:cNvPicPr>
            <a:picLocks noChangeAspect="1"/>
          </p:cNvPicPr>
          <p:nvPr/>
        </p:nvPicPr>
        <p:blipFill>
          <a:blip r:embed="rId3"/>
          <a:stretch>
            <a:fillRect/>
          </a:stretch>
        </p:blipFill>
        <p:spPr>
          <a:xfrm>
            <a:off x="2140928" y="914399"/>
            <a:ext cx="7767566" cy="5183743"/>
          </a:xfrm>
          <a:prstGeom prst="rect">
            <a:avLst/>
          </a:prstGeom>
        </p:spPr>
      </p:pic>
    </p:spTree>
    <p:extLst>
      <p:ext uri="{BB962C8B-B14F-4D97-AF65-F5344CB8AC3E}">
        <p14:creationId xmlns:p14="http://schemas.microsoft.com/office/powerpoint/2010/main" val="111943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751309" y="2037353"/>
            <a:ext cx="11745157" cy="2283023"/>
          </a:xfrm>
        </p:spPr>
        <p:txBody>
          <a:bodyPr rtlCol="0">
            <a:normAutofit/>
          </a:bodyPr>
          <a:lstStyle/>
          <a:p>
            <a:pPr algn="l" rtl="0"/>
            <a:r>
              <a:rPr lang="pl-PL" sz="3200" dirty="0"/>
              <a:t>RUST czyli Rdza</a:t>
            </a:r>
            <a:br>
              <a:rPr lang="pl-PL" sz="3200" dirty="0"/>
            </a:br>
            <a:br>
              <a:rPr lang="pl-PL" sz="3200" dirty="0"/>
            </a:br>
            <a:endParaRPr lang="pl-PL" sz="3200" dirty="0"/>
          </a:p>
        </p:txBody>
      </p:sp>
    </p:spTree>
    <p:extLst>
      <p:ext uri="{BB962C8B-B14F-4D97-AF65-F5344CB8AC3E}">
        <p14:creationId xmlns:p14="http://schemas.microsoft.com/office/powerpoint/2010/main" val="34150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D702B76-D626-A016-2712-1133EDCA3CD5}"/>
              </a:ext>
            </a:extLst>
          </p:cNvPr>
          <p:cNvPicPr>
            <a:picLocks noChangeAspect="1"/>
          </p:cNvPicPr>
          <p:nvPr/>
        </p:nvPicPr>
        <p:blipFill>
          <a:blip r:embed="rId3"/>
          <a:stretch>
            <a:fillRect/>
          </a:stretch>
        </p:blipFill>
        <p:spPr>
          <a:xfrm>
            <a:off x="976544" y="1480212"/>
            <a:ext cx="9017169" cy="4111276"/>
          </a:xfrm>
          <a:prstGeom prst="rect">
            <a:avLst/>
          </a:prstGeom>
        </p:spPr>
      </p:pic>
    </p:spTree>
    <p:extLst>
      <p:ext uri="{BB962C8B-B14F-4D97-AF65-F5344CB8AC3E}">
        <p14:creationId xmlns:p14="http://schemas.microsoft.com/office/powerpoint/2010/main" val="16147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4810BA8C-5DEB-BA32-E8EC-C049F4B58783}"/>
              </a:ext>
            </a:extLst>
          </p:cNvPr>
          <p:cNvSpPr txBox="1"/>
          <p:nvPr/>
        </p:nvSpPr>
        <p:spPr>
          <a:xfrm>
            <a:off x="1889095" y="2129641"/>
            <a:ext cx="8413810" cy="2308324"/>
          </a:xfrm>
          <a:prstGeom prst="rect">
            <a:avLst/>
          </a:prstGeom>
          <a:noFill/>
          <a:ln>
            <a:solidFill>
              <a:schemeClr val="bg2"/>
            </a:solidFill>
          </a:ln>
        </p:spPr>
        <p:txBody>
          <a:bodyPr wrap="square">
            <a:spAutoFit/>
          </a:bodyPr>
          <a:lstStyle/>
          <a:p>
            <a:r>
              <a:rPr lang="pl-PL" dirty="0" err="1"/>
              <a:t>Rust</a:t>
            </a:r>
            <a:r>
              <a:rPr lang="pl-PL" dirty="0"/>
              <a:t> skupia się mocno na tym jakie zmienne są </a:t>
            </a:r>
            <a:r>
              <a:rPr lang="pl-PL" dirty="0" err="1"/>
              <a:t>mutowalne</a:t>
            </a:r>
            <a:r>
              <a:rPr lang="pl-PL" dirty="0"/>
              <a:t>, czyli inaczej mówiąc </a:t>
            </a:r>
            <a:r>
              <a:rPr lang="pl-PL" dirty="0" err="1"/>
              <a:t>zmienialne</a:t>
            </a:r>
            <a:r>
              <a:rPr lang="pl-PL" dirty="0"/>
              <a:t>. Zmienne w </a:t>
            </a:r>
            <a:r>
              <a:rPr lang="pl-PL" dirty="0" err="1"/>
              <a:t>Ruscie</a:t>
            </a:r>
            <a:r>
              <a:rPr lang="pl-PL" dirty="0"/>
              <a:t> możemy podzielić na dwie grupy:</a:t>
            </a:r>
          </a:p>
          <a:p>
            <a:endParaRPr lang="pl-PL" dirty="0"/>
          </a:p>
          <a:p>
            <a:pPr marL="285750" indent="-285750">
              <a:buFont typeface="Arial" panose="020B0604020202020204" pitchFamily="34" charset="0"/>
              <a:buChar char="•"/>
            </a:pPr>
            <a:r>
              <a:rPr lang="pl-PL" dirty="0" err="1"/>
              <a:t>mutowalne</a:t>
            </a:r>
            <a:r>
              <a:rPr lang="pl-PL" dirty="0"/>
              <a:t> - kompilator pozwoli nam zarówno odczytywać jak i zapisywać dane do zmiennej</a:t>
            </a:r>
          </a:p>
          <a:p>
            <a:pPr marL="285750" indent="-285750">
              <a:buFont typeface="Arial" panose="020B0604020202020204" pitchFamily="34" charset="0"/>
              <a:buChar char="•"/>
            </a:pPr>
            <a:r>
              <a:rPr lang="pl-PL" dirty="0" err="1"/>
              <a:t>niemutowalne</a:t>
            </a:r>
            <a:r>
              <a:rPr lang="pl-PL" dirty="0"/>
              <a:t> - kompilator pozwoli nam tylko odczytywać wartość zmiennej</a:t>
            </a:r>
          </a:p>
          <a:p>
            <a:r>
              <a:rPr lang="pl-PL" dirty="0" err="1"/>
              <a:t>Mutowalne</a:t>
            </a:r>
            <a:r>
              <a:rPr lang="pl-PL" dirty="0"/>
              <a:t> zmienne muszą być opatrzone dodatkowym słowem kluczowym </a:t>
            </a:r>
            <a:r>
              <a:rPr lang="pl-PL" i="1" dirty="0" err="1"/>
              <a:t>mut</a:t>
            </a:r>
            <a:r>
              <a:rPr lang="pl-PL" dirty="0"/>
              <a:t>.</a:t>
            </a:r>
          </a:p>
        </p:txBody>
      </p:sp>
    </p:spTree>
    <p:extLst>
      <p:ext uri="{BB962C8B-B14F-4D97-AF65-F5344CB8AC3E}">
        <p14:creationId xmlns:p14="http://schemas.microsoft.com/office/powerpoint/2010/main" val="40326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5C8CBDA-D999-4DFA-1133-A474900E0AFE}"/>
              </a:ext>
            </a:extLst>
          </p:cNvPr>
          <p:cNvPicPr>
            <a:picLocks noChangeAspect="1"/>
          </p:cNvPicPr>
          <p:nvPr/>
        </p:nvPicPr>
        <p:blipFill>
          <a:blip r:embed="rId3"/>
          <a:stretch>
            <a:fillRect/>
          </a:stretch>
        </p:blipFill>
        <p:spPr>
          <a:xfrm>
            <a:off x="2376487" y="1243012"/>
            <a:ext cx="7439025" cy="4371975"/>
          </a:xfrm>
          <a:prstGeom prst="rect">
            <a:avLst/>
          </a:prstGeom>
        </p:spPr>
      </p:pic>
    </p:spTree>
    <p:extLst>
      <p:ext uri="{BB962C8B-B14F-4D97-AF65-F5344CB8AC3E}">
        <p14:creationId xmlns:p14="http://schemas.microsoft.com/office/powerpoint/2010/main" val="378884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71CE29F6-1D32-7A77-55DB-BB92BEB2923E}"/>
              </a:ext>
            </a:extLst>
          </p:cNvPr>
          <p:cNvPicPr>
            <a:picLocks noChangeAspect="1"/>
          </p:cNvPicPr>
          <p:nvPr/>
        </p:nvPicPr>
        <p:blipFill>
          <a:blip r:embed="rId3"/>
          <a:stretch>
            <a:fillRect/>
          </a:stretch>
        </p:blipFill>
        <p:spPr>
          <a:xfrm>
            <a:off x="2926450" y="899671"/>
            <a:ext cx="6182039" cy="5058658"/>
          </a:xfrm>
          <a:prstGeom prst="rect">
            <a:avLst/>
          </a:prstGeom>
        </p:spPr>
      </p:pic>
    </p:spTree>
    <p:extLst>
      <p:ext uri="{BB962C8B-B14F-4D97-AF65-F5344CB8AC3E}">
        <p14:creationId xmlns:p14="http://schemas.microsoft.com/office/powerpoint/2010/main" val="380466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64D37FA8-C6E1-7484-96EF-AD46DDABB095}"/>
              </a:ext>
            </a:extLst>
          </p:cNvPr>
          <p:cNvSpPr txBox="1"/>
          <p:nvPr/>
        </p:nvSpPr>
        <p:spPr>
          <a:xfrm>
            <a:off x="639192" y="2371169"/>
            <a:ext cx="11203620" cy="1200329"/>
          </a:xfrm>
          <a:prstGeom prst="rect">
            <a:avLst/>
          </a:prstGeom>
          <a:noFill/>
          <a:ln>
            <a:solidFill>
              <a:schemeClr val="bg2"/>
            </a:solidFill>
          </a:ln>
        </p:spPr>
        <p:txBody>
          <a:bodyPr wrap="square">
            <a:spAutoFit/>
          </a:bodyPr>
          <a:lstStyle/>
          <a:p>
            <a:r>
              <a:rPr lang="pl-PL" dirty="0"/>
              <a:t>Kiedy przychodzi do typów liczbowych, </a:t>
            </a:r>
            <a:r>
              <a:rPr lang="pl-PL" dirty="0" err="1"/>
              <a:t>Rust</a:t>
            </a:r>
            <a:r>
              <a:rPr lang="pl-PL" dirty="0"/>
              <a:t> wymaga od nas precyzyjnego wyrażenia co chcemy osiągnąć. Nie jest dozwolone przykładowo przypisanie liczby o typie u8 zmiennej o typie u32. Na szczęście </a:t>
            </a:r>
            <a:r>
              <a:rPr lang="pl-PL" dirty="0" err="1"/>
              <a:t>Rust</a:t>
            </a:r>
            <a:r>
              <a:rPr lang="pl-PL" dirty="0"/>
              <a:t> umożliwia nam konwersję pomiędzy rozmaitymi typami liczbowymi z użyciem słowa kluczowego </a:t>
            </a:r>
            <a:r>
              <a:rPr lang="pl-PL" i="1" dirty="0"/>
              <a:t>as</a:t>
            </a:r>
            <a:r>
              <a:rPr lang="pl-PL" dirty="0"/>
              <a:t>.</a:t>
            </a:r>
          </a:p>
          <a:p>
            <a:endParaRPr lang="pl-PL" dirty="0"/>
          </a:p>
        </p:txBody>
      </p:sp>
    </p:spTree>
    <p:extLst>
      <p:ext uri="{BB962C8B-B14F-4D97-AF65-F5344CB8AC3E}">
        <p14:creationId xmlns:p14="http://schemas.microsoft.com/office/powerpoint/2010/main" val="150564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DD910D9-5E87-E264-534E-86E0CAE838F4}"/>
              </a:ext>
            </a:extLst>
          </p:cNvPr>
          <p:cNvPicPr>
            <a:picLocks noChangeAspect="1"/>
          </p:cNvPicPr>
          <p:nvPr/>
        </p:nvPicPr>
        <p:blipFill>
          <a:blip r:embed="rId3"/>
          <a:stretch>
            <a:fillRect/>
          </a:stretch>
        </p:blipFill>
        <p:spPr>
          <a:xfrm>
            <a:off x="1340094" y="1427686"/>
            <a:ext cx="9878737" cy="3091048"/>
          </a:xfrm>
          <a:prstGeom prst="rect">
            <a:avLst/>
          </a:prstGeom>
        </p:spPr>
      </p:pic>
    </p:spTree>
    <p:extLst>
      <p:ext uri="{BB962C8B-B14F-4D97-AF65-F5344CB8AC3E}">
        <p14:creationId xmlns:p14="http://schemas.microsoft.com/office/powerpoint/2010/main" val="331567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Stałe</a:t>
            </a:r>
          </a:p>
        </p:txBody>
      </p:sp>
    </p:spTree>
    <p:extLst>
      <p:ext uri="{BB962C8B-B14F-4D97-AF65-F5344CB8AC3E}">
        <p14:creationId xmlns:p14="http://schemas.microsoft.com/office/powerpoint/2010/main" val="31094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EAMING_SNAKE_CASE by Jason Lengstorf on Dribbble">
            <a:extLst>
              <a:ext uri="{FF2B5EF4-FFF2-40B4-BE49-F238E27FC236}">
                <a16:creationId xmlns:a16="http://schemas.microsoft.com/office/drawing/2014/main" id="{B67B9751-F7AA-8AED-2248-B5AA77902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145" y="1129035"/>
            <a:ext cx="5571709" cy="417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2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4A1C068-F8D2-8A70-E710-70D60FE585FD}"/>
              </a:ext>
            </a:extLst>
          </p:cNvPr>
          <p:cNvSpPr txBox="1"/>
          <p:nvPr/>
        </p:nvSpPr>
        <p:spPr>
          <a:xfrm>
            <a:off x="1056443" y="1401671"/>
            <a:ext cx="8094214" cy="3139321"/>
          </a:xfrm>
          <a:prstGeom prst="rect">
            <a:avLst/>
          </a:prstGeom>
          <a:noFill/>
          <a:ln>
            <a:solidFill>
              <a:schemeClr val="bg2"/>
            </a:solidFill>
          </a:ln>
        </p:spPr>
        <p:txBody>
          <a:bodyPr wrap="square">
            <a:spAutoFit/>
          </a:bodyPr>
          <a:lstStyle/>
          <a:p>
            <a:r>
              <a:rPr lang="pl-PL" dirty="0"/>
              <a:t>Stałe (ang. </a:t>
            </a:r>
            <a:r>
              <a:rPr lang="pl-PL" dirty="0" err="1"/>
              <a:t>constants</a:t>
            </a:r>
            <a:r>
              <a:rPr lang="pl-PL" dirty="0"/>
              <a:t>) pozwalają nam zdefiniować popularne wartości, które mają być dostępne z wielu miejsc w naszym kodzie. Zamiast kopiować wartości, tak jakby to zwykle miało miejsce w przypadku normalnych zmiennych, w przypadku stałych kompilator już na etapie budowania naszego programu przekopiuje wartość stałej w każde miejsce gdzie została ona użyta.</a:t>
            </a:r>
          </a:p>
          <a:p>
            <a:endParaRPr lang="pl-PL" dirty="0"/>
          </a:p>
          <a:p>
            <a:r>
              <a:rPr lang="pl-PL" dirty="0"/>
              <a:t>W przeciwieństwie do zmiennych, stałe muszą zawsze mieć wyraźnie określony typ - nie ma tu miejsca na domysły ze strony kompilatora.</a:t>
            </a:r>
          </a:p>
          <a:p>
            <a:endParaRPr lang="pl-PL" dirty="0"/>
          </a:p>
          <a:p>
            <a:r>
              <a:rPr lang="pl-PL" dirty="0"/>
              <a:t>Nazwy stałych są zawsze pisane w stylu SCREAMING_SNAKE_CASE.</a:t>
            </a:r>
          </a:p>
        </p:txBody>
      </p:sp>
    </p:spTree>
    <p:extLst>
      <p:ext uri="{BB962C8B-B14F-4D97-AF65-F5344CB8AC3E}">
        <p14:creationId xmlns:p14="http://schemas.microsoft.com/office/powerpoint/2010/main" val="1109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7F70CEF-D1CC-4B43-7728-DFF12FBF587C}"/>
              </a:ext>
            </a:extLst>
          </p:cNvPr>
          <p:cNvPicPr>
            <a:picLocks noChangeAspect="1"/>
          </p:cNvPicPr>
          <p:nvPr/>
        </p:nvPicPr>
        <p:blipFill>
          <a:blip r:embed="rId3"/>
          <a:stretch>
            <a:fillRect/>
          </a:stretch>
        </p:blipFill>
        <p:spPr>
          <a:xfrm>
            <a:off x="553421" y="1466433"/>
            <a:ext cx="11085158" cy="3212099"/>
          </a:xfrm>
          <a:prstGeom prst="rect">
            <a:avLst/>
          </a:prstGeom>
        </p:spPr>
      </p:pic>
    </p:spTree>
    <p:extLst>
      <p:ext uri="{BB962C8B-B14F-4D97-AF65-F5344CB8AC3E}">
        <p14:creationId xmlns:p14="http://schemas.microsoft.com/office/powerpoint/2010/main" val="33703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359090" y="2102007"/>
            <a:ext cx="11745157" cy="2283023"/>
          </a:xfrm>
        </p:spPr>
        <p:txBody>
          <a:bodyPr rtlCol="0">
            <a:normAutofit/>
          </a:bodyPr>
          <a:lstStyle/>
          <a:p>
            <a:pPr algn="l" rtl="0"/>
            <a:r>
              <a:rPr lang="pl-PL" sz="3200" dirty="0" err="1"/>
              <a:t>Rust</a:t>
            </a:r>
            <a:r>
              <a:rPr lang="pl-PL" sz="3200" dirty="0"/>
              <a:t> – kompilowany język programowania ogólnego przeznaczenia rozwijany przez Fundację Mozilla.</a:t>
            </a:r>
            <a:br>
              <a:rPr lang="pl-PL" sz="3200" dirty="0"/>
            </a:br>
            <a:br>
              <a:rPr lang="pl-PL" sz="3200" dirty="0"/>
            </a:br>
            <a:endParaRPr lang="pl-PL" sz="3200" dirty="0"/>
          </a:p>
        </p:txBody>
      </p:sp>
    </p:spTree>
    <p:extLst>
      <p:ext uri="{BB962C8B-B14F-4D97-AF65-F5344CB8AC3E}">
        <p14:creationId xmlns:p14="http://schemas.microsoft.com/office/powerpoint/2010/main" val="27572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6A0CECC4-F29E-703E-4D14-57D253C003D0}"/>
              </a:ext>
            </a:extLst>
          </p:cNvPr>
          <p:cNvSpPr txBox="1"/>
          <p:nvPr/>
        </p:nvSpPr>
        <p:spPr>
          <a:xfrm>
            <a:off x="1074198" y="1817171"/>
            <a:ext cx="8076459" cy="2585323"/>
          </a:xfrm>
          <a:prstGeom prst="rect">
            <a:avLst/>
          </a:prstGeom>
          <a:noFill/>
          <a:ln>
            <a:solidFill>
              <a:schemeClr val="bg2"/>
            </a:solidFill>
          </a:ln>
        </p:spPr>
        <p:txBody>
          <a:bodyPr wrap="square">
            <a:spAutoFit/>
          </a:bodyPr>
          <a:lstStyle/>
          <a:p>
            <a:r>
              <a:rPr lang="pl-PL" dirty="0"/>
              <a:t>Tablica to kolekcja o stałej długości której wszystkie elementy są tego samego typu.</a:t>
            </a:r>
          </a:p>
          <a:p>
            <a:endParaRPr lang="pl-PL" dirty="0"/>
          </a:p>
          <a:p>
            <a:r>
              <a:rPr lang="pl-PL" dirty="0"/>
              <a:t>Typ danych dla danej tablicy to [T;N], gdzie T to typ elementów tablicy, a N to stała długość tej tablicy znana na etapie kompilacji.</a:t>
            </a:r>
          </a:p>
          <a:p>
            <a:endParaRPr lang="pl-PL" dirty="0"/>
          </a:p>
          <a:p>
            <a:r>
              <a:rPr lang="pl-PL" dirty="0"/>
              <a:t>Poszczególne elementy mogą pobrane z tablicy z wykorzystaniem operatora [x], gdzie x to indeks elementu który chcemy odczytać. Typ indeksu x to </a:t>
            </a:r>
            <a:r>
              <a:rPr lang="pl-PL" dirty="0" err="1"/>
              <a:t>usize</a:t>
            </a:r>
            <a:r>
              <a:rPr lang="pl-PL" dirty="0"/>
              <a:t> (zaczyna się od 0).</a:t>
            </a:r>
          </a:p>
        </p:txBody>
      </p:sp>
    </p:spTree>
    <p:extLst>
      <p:ext uri="{BB962C8B-B14F-4D97-AF65-F5344CB8AC3E}">
        <p14:creationId xmlns:p14="http://schemas.microsoft.com/office/powerpoint/2010/main" val="5060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F14C36B-8BA4-7A44-7B68-A6F14A7FA844}"/>
              </a:ext>
            </a:extLst>
          </p:cNvPr>
          <p:cNvPicPr>
            <a:picLocks noChangeAspect="1"/>
          </p:cNvPicPr>
          <p:nvPr/>
        </p:nvPicPr>
        <p:blipFill>
          <a:blip r:embed="rId3"/>
          <a:stretch>
            <a:fillRect/>
          </a:stretch>
        </p:blipFill>
        <p:spPr>
          <a:xfrm>
            <a:off x="1005504" y="1943282"/>
            <a:ext cx="9780865" cy="2216662"/>
          </a:xfrm>
          <a:prstGeom prst="rect">
            <a:avLst/>
          </a:prstGeom>
        </p:spPr>
      </p:pic>
    </p:spTree>
    <p:extLst>
      <p:ext uri="{BB962C8B-B14F-4D97-AF65-F5344CB8AC3E}">
        <p14:creationId xmlns:p14="http://schemas.microsoft.com/office/powerpoint/2010/main" val="33350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C277E809-9689-544A-B1F4-3D7CD505C657}"/>
              </a:ext>
            </a:extLst>
          </p:cNvPr>
          <p:cNvSpPr txBox="1"/>
          <p:nvPr/>
        </p:nvSpPr>
        <p:spPr>
          <a:xfrm>
            <a:off x="1509204" y="2509668"/>
            <a:ext cx="7641453" cy="1754326"/>
          </a:xfrm>
          <a:prstGeom prst="rect">
            <a:avLst/>
          </a:prstGeom>
          <a:noFill/>
          <a:ln>
            <a:solidFill>
              <a:schemeClr val="bg2"/>
            </a:solidFill>
          </a:ln>
        </p:spPr>
        <p:txBody>
          <a:bodyPr wrap="square">
            <a:spAutoFit/>
          </a:bodyPr>
          <a:lstStyle/>
          <a:p>
            <a:r>
              <a:rPr lang="pl-PL" dirty="0"/>
              <a:t>Funkcja posiada zero lub więcej parametrów.</a:t>
            </a:r>
          </a:p>
          <a:p>
            <a:endParaRPr lang="pl-PL" dirty="0"/>
          </a:p>
          <a:p>
            <a:r>
              <a:rPr lang="pl-PL" dirty="0"/>
              <a:t>W naszym przykładzie, który za moment zobaczymy, </a:t>
            </a:r>
            <a:r>
              <a:rPr lang="pl-PL" dirty="0" err="1"/>
              <a:t>add</a:t>
            </a:r>
            <a:r>
              <a:rPr lang="pl-PL" dirty="0"/>
              <a:t> bierze dwa argumenty typu i32 (liczby całkowitej ze znakiem, o długości 32 bitów).</a:t>
            </a:r>
          </a:p>
          <a:p>
            <a:endParaRPr lang="pl-PL" dirty="0"/>
          </a:p>
          <a:p>
            <a:r>
              <a:rPr lang="pl-PL" dirty="0"/>
              <a:t>Nazwy funkcji są zawsze zapisywane stylem </a:t>
            </a:r>
            <a:r>
              <a:rPr lang="pl-PL" dirty="0" err="1"/>
              <a:t>snake_case</a:t>
            </a:r>
            <a:r>
              <a:rPr lang="pl-PL" dirty="0"/>
              <a:t>.</a:t>
            </a:r>
          </a:p>
        </p:txBody>
      </p:sp>
    </p:spTree>
    <p:extLst>
      <p:ext uri="{BB962C8B-B14F-4D97-AF65-F5344CB8AC3E}">
        <p14:creationId xmlns:p14="http://schemas.microsoft.com/office/powerpoint/2010/main" val="400664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57E8B2F-6580-0173-B257-C7ECF70B4894}"/>
              </a:ext>
            </a:extLst>
          </p:cNvPr>
          <p:cNvPicPr>
            <a:picLocks noChangeAspect="1"/>
          </p:cNvPicPr>
          <p:nvPr/>
        </p:nvPicPr>
        <p:blipFill>
          <a:blip r:embed="rId3"/>
          <a:stretch>
            <a:fillRect/>
          </a:stretch>
        </p:blipFill>
        <p:spPr>
          <a:xfrm>
            <a:off x="2814637" y="1966912"/>
            <a:ext cx="6562725" cy="2924175"/>
          </a:xfrm>
          <a:prstGeom prst="rect">
            <a:avLst/>
          </a:prstGeom>
        </p:spPr>
      </p:pic>
    </p:spTree>
    <p:extLst>
      <p:ext uri="{BB962C8B-B14F-4D97-AF65-F5344CB8AC3E}">
        <p14:creationId xmlns:p14="http://schemas.microsoft.com/office/powerpoint/2010/main" val="27536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A8899ACA-71F7-972D-4875-39AF4F78B945}"/>
              </a:ext>
            </a:extLst>
          </p:cNvPr>
          <p:cNvSpPr txBox="1"/>
          <p:nvPr/>
        </p:nvSpPr>
        <p:spPr>
          <a:xfrm>
            <a:off x="1722268" y="2040904"/>
            <a:ext cx="8609119" cy="1754326"/>
          </a:xfrm>
          <a:prstGeom prst="rect">
            <a:avLst/>
          </a:prstGeom>
          <a:noFill/>
          <a:ln>
            <a:solidFill>
              <a:schemeClr val="bg2"/>
            </a:solidFill>
          </a:ln>
        </p:spPr>
        <p:txBody>
          <a:bodyPr wrap="square">
            <a:spAutoFit/>
          </a:bodyPr>
          <a:lstStyle/>
          <a:p>
            <a:r>
              <a:rPr lang="pl-PL" dirty="0"/>
              <a:t>Funkcje mogą zwracać wiele wartości przy użyciu </a:t>
            </a:r>
            <a:r>
              <a:rPr lang="pl-PL" dirty="0" err="1"/>
              <a:t>krotki</a:t>
            </a:r>
            <a:r>
              <a:rPr lang="pl-PL" dirty="0"/>
              <a:t> (ang. </a:t>
            </a:r>
            <a:r>
              <a:rPr lang="pl-PL" dirty="0" err="1"/>
              <a:t>tuple</a:t>
            </a:r>
            <a:r>
              <a:rPr lang="pl-PL" dirty="0"/>
              <a:t>).</a:t>
            </a:r>
          </a:p>
          <a:p>
            <a:endParaRPr lang="pl-PL" dirty="0"/>
          </a:p>
          <a:p>
            <a:r>
              <a:rPr lang="pl-PL" dirty="0"/>
              <a:t>Do elementów </a:t>
            </a:r>
            <a:r>
              <a:rPr lang="pl-PL" dirty="0" err="1"/>
              <a:t>krotki</a:t>
            </a:r>
            <a:r>
              <a:rPr lang="pl-PL" dirty="0"/>
              <a:t> możemy odnieść się za pomocą ich numerycznych indeksów.</a:t>
            </a:r>
          </a:p>
          <a:p>
            <a:endParaRPr lang="pl-PL" dirty="0"/>
          </a:p>
          <a:p>
            <a:r>
              <a:rPr lang="pl-PL" dirty="0"/>
              <a:t>Jak przekonamy się w kolejnych rozdziałach, </a:t>
            </a:r>
            <a:r>
              <a:rPr lang="pl-PL" dirty="0" err="1"/>
              <a:t>Rust</a:t>
            </a:r>
            <a:r>
              <a:rPr lang="pl-PL" dirty="0"/>
              <a:t> dostarcza rozmaitych sposobów ergonomicznego rozkładania struktur na czynniki pierwsze.</a:t>
            </a:r>
          </a:p>
        </p:txBody>
      </p:sp>
    </p:spTree>
    <p:extLst>
      <p:ext uri="{BB962C8B-B14F-4D97-AF65-F5344CB8AC3E}">
        <p14:creationId xmlns:p14="http://schemas.microsoft.com/office/powerpoint/2010/main" val="39167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73867A6-9641-09B7-D439-E1A22B3502E0}"/>
              </a:ext>
            </a:extLst>
          </p:cNvPr>
          <p:cNvPicPr>
            <a:picLocks noChangeAspect="1"/>
          </p:cNvPicPr>
          <p:nvPr/>
        </p:nvPicPr>
        <p:blipFill>
          <a:blip r:embed="rId3"/>
          <a:stretch>
            <a:fillRect/>
          </a:stretch>
        </p:blipFill>
        <p:spPr>
          <a:xfrm>
            <a:off x="3157537" y="1414462"/>
            <a:ext cx="5876925" cy="4029075"/>
          </a:xfrm>
          <a:prstGeom prst="rect">
            <a:avLst/>
          </a:prstGeom>
        </p:spPr>
      </p:pic>
    </p:spTree>
    <p:extLst>
      <p:ext uri="{BB962C8B-B14F-4D97-AF65-F5344CB8AC3E}">
        <p14:creationId xmlns:p14="http://schemas.microsoft.com/office/powerpoint/2010/main" val="305837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174EA7E-F098-0D0D-91AF-358CEB28655B}"/>
              </a:ext>
            </a:extLst>
          </p:cNvPr>
          <p:cNvSpPr txBox="1"/>
          <p:nvPr/>
        </p:nvSpPr>
        <p:spPr>
          <a:xfrm>
            <a:off x="470517" y="2294811"/>
            <a:ext cx="10795246" cy="1754326"/>
          </a:xfrm>
          <a:prstGeom prst="rect">
            <a:avLst/>
          </a:prstGeom>
          <a:noFill/>
          <a:ln>
            <a:solidFill>
              <a:schemeClr val="bg2"/>
            </a:solidFill>
          </a:ln>
        </p:spPr>
        <p:txBody>
          <a:bodyPr wrap="square">
            <a:spAutoFit/>
          </a:bodyPr>
          <a:lstStyle/>
          <a:p>
            <a:r>
              <a:rPr lang="pl-PL" dirty="0"/>
              <a:t>W przypadku kiedy definicja funkcja nie obejmuje zwracanego typu, funkcja taka zwraca pustą krotkę, znaną też jako jednostka (ang. unit)</a:t>
            </a:r>
          </a:p>
          <a:p>
            <a:endParaRPr lang="pl-PL" dirty="0"/>
          </a:p>
          <a:p>
            <a:r>
              <a:rPr lang="pl-PL" dirty="0"/>
              <a:t>Pusta </a:t>
            </a:r>
            <a:r>
              <a:rPr lang="pl-PL" dirty="0" err="1"/>
              <a:t>krotka</a:t>
            </a:r>
            <a:r>
              <a:rPr lang="pl-PL" dirty="0"/>
              <a:t> jest zapisywana jako ().</a:t>
            </a:r>
          </a:p>
          <a:p>
            <a:endParaRPr lang="pl-PL" dirty="0"/>
          </a:p>
          <a:p>
            <a:r>
              <a:rPr lang="pl-PL" dirty="0"/>
              <a:t>Używanie pustej </a:t>
            </a:r>
            <a:r>
              <a:rPr lang="pl-PL" dirty="0" err="1"/>
              <a:t>krotki</a:t>
            </a:r>
            <a:r>
              <a:rPr lang="pl-PL" dirty="0"/>
              <a:t> () nie jest specjalnie częste, ale dobrze wiedzieć co taki zapis oznacza.</a:t>
            </a:r>
          </a:p>
        </p:txBody>
      </p:sp>
    </p:spTree>
    <p:extLst>
      <p:ext uri="{BB962C8B-B14F-4D97-AF65-F5344CB8AC3E}">
        <p14:creationId xmlns:p14="http://schemas.microsoft.com/office/powerpoint/2010/main" val="272914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484EF157-D8B0-873B-08F7-AF5C736482AE}"/>
              </a:ext>
            </a:extLst>
          </p:cNvPr>
          <p:cNvPicPr>
            <a:picLocks noChangeAspect="1"/>
          </p:cNvPicPr>
          <p:nvPr/>
        </p:nvPicPr>
        <p:blipFill>
          <a:blip r:embed="rId3"/>
          <a:stretch>
            <a:fillRect/>
          </a:stretch>
        </p:blipFill>
        <p:spPr>
          <a:xfrm>
            <a:off x="2366962" y="1004887"/>
            <a:ext cx="7458075" cy="4848225"/>
          </a:xfrm>
          <a:prstGeom prst="rect">
            <a:avLst/>
          </a:prstGeom>
        </p:spPr>
      </p:pic>
    </p:spTree>
    <p:extLst>
      <p:ext uri="{BB962C8B-B14F-4D97-AF65-F5344CB8AC3E}">
        <p14:creationId xmlns:p14="http://schemas.microsoft.com/office/powerpoint/2010/main" val="414613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A0502BAE-8EF6-B8DF-5BBB-3AD373F49D9C}"/>
              </a:ext>
            </a:extLst>
          </p:cNvPr>
          <p:cNvSpPr txBox="1"/>
          <p:nvPr/>
        </p:nvSpPr>
        <p:spPr>
          <a:xfrm>
            <a:off x="1260629" y="2003602"/>
            <a:ext cx="8724529" cy="2585323"/>
          </a:xfrm>
          <a:prstGeom prst="rect">
            <a:avLst/>
          </a:prstGeom>
          <a:noFill/>
          <a:ln>
            <a:solidFill>
              <a:schemeClr val="bg2"/>
            </a:solidFill>
          </a:ln>
        </p:spPr>
        <p:txBody>
          <a:bodyPr wrap="square">
            <a:spAutoFit/>
          </a:bodyPr>
          <a:lstStyle/>
          <a:p>
            <a:r>
              <a:rPr lang="pl-PL" dirty="0"/>
              <a:t>Zjawisko rozgałęziania z pewnością nie jest nowością wprowadzoną na potrzeby </a:t>
            </a:r>
            <a:r>
              <a:rPr lang="pl-PL" dirty="0" err="1"/>
              <a:t>Rusta</a:t>
            </a:r>
            <a:r>
              <a:rPr lang="pl-PL" dirty="0"/>
              <a:t>.</a:t>
            </a:r>
          </a:p>
          <a:p>
            <a:endParaRPr lang="pl-PL" dirty="0"/>
          </a:p>
          <a:p>
            <a:r>
              <a:rPr lang="pl-PL" dirty="0"/>
              <a:t>Co może zaskoczyć to brak nawiasów w naszych wyrażeniach warunkowych! Czy rzeczywiście były one potrzebne? Wychodzi na to, że bez nich nasz kod wygląda jednak nieco czyściej.</a:t>
            </a:r>
          </a:p>
          <a:p>
            <a:endParaRPr lang="pl-PL" dirty="0"/>
          </a:p>
          <a:p>
            <a:r>
              <a:rPr lang="pl-PL" dirty="0"/>
              <a:t>Wszystkie powszechnie stosowane wyrażenia logiczne i porównania oczywiście nadal znajdują w </a:t>
            </a:r>
            <a:r>
              <a:rPr lang="pl-PL" dirty="0" err="1"/>
              <a:t>Ruscie</a:t>
            </a:r>
            <a:r>
              <a:rPr lang="pl-PL" dirty="0"/>
              <a:t> zastosowanie: ==, !=, &lt;, &gt;, &lt;=, &gt;=, !, ||, &amp;&amp;.</a:t>
            </a:r>
          </a:p>
        </p:txBody>
      </p:sp>
    </p:spTree>
    <p:extLst>
      <p:ext uri="{BB962C8B-B14F-4D97-AF65-F5344CB8AC3E}">
        <p14:creationId xmlns:p14="http://schemas.microsoft.com/office/powerpoint/2010/main" val="171058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76A6014-3CD2-271B-6901-723A7D67D766}"/>
              </a:ext>
            </a:extLst>
          </p:cNvPr>
          <p:cNvPicPr>
            <a:picLocks noChangeAspect="1"/>
          </p:cNvPicPr>
          <p:nvPr/>
        </p:nvPicPr>
        <p:blipFill>
          <a:blip r:embed="rId3"/>
          <a:stretch>
            <a:fillRect/>
          </a:stretch>
        </p:blipFill>
        <p:spPr>
          <a:xfrm>
            <a:off x="2760956" y="1006285"/>
            <a:ext cx="6365288" cy="4667878"/>
          </a:xfrm>
          <a:prstGeom prst="rect">
            <a:avLst/>
          </a:prstGeom>
        </p:spPr>
      </p:pic>
    </p:spTree>
    <p:extLst>
      <p:ext uri="{BB962C8B-B14F-4D97-AF65-F5344CB8AC3E}">
        <p14:creationId xmlns:p14="http://schemas.microsoft.com/office/powerpoint/2010/main" val="1929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751309" y="2037353"/>
            <a:ext cx="11745157" cy="2283023"/>
          </a:xfrm>
        </p:spPr>
        <p:txBody>
          <a:bodyPr rtlCol="0">
            <a:normAutofit/>
          </a:bodyPr>
          <a:lstStyle/>
          <a:p>
            <a:pPr algn="l" rtl="0"/>
            <a:r>
              <a:rPr lang="pl-PL" sz="3200" dirty="0"/>
              <a:t>Ale język jest młodszy niż większość </a:t>
            </a:r>
            <a:br>
              <a:rPr lang="pl-PL" sz="3200" dirty="0"/>
            </a:br>
            <a:r>
              <a:rPr lang="pl-PL" sz="3200" dirty="0"/>
              <a:t>obecnie używanych…</a:t>
            </a:r>
            <a:br>
              <a:rPr lang="pl-PL" sz="3200" dirty="0"/>
            </a:br>
            <a:br>
              <a:rPr lang="pl-PL" sz="3200" dirty="0"/>
            </a:br>
            <a:endParaRPr lang="pl-PL" sz="3200" dirty="0"/>
          </a:p>
        </p:txBody>
      </p:sp>
    </p:spTree>
    <p:extLst>
      <p:ext uri="{BB962C8B-B14F-4D97-AF65-F5344CB8AC3E}">
        <p14:creationId xmlns:p14="http://schemas.microsoft.com/office/powerpoint/2010/main" val="336419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7E84C42-ACBA-52F1-B1BE-ABC6F0A1AEE3}"/>
              </a:ext>
            </a:extLst>
          </p:cNvPr>
          <p:cNvSpPr txBox="1"/>
          <p:nvPr/>
        </p:nvSpPr>
        <p:spPr>
          <a:xfrm>
            <a:off x="3038383" y="2371169"/>
            <a:ext cx="6112274" cy="2031325"/>
          </a:xfrm>
          <a:prstGeom prst="rect">
            <a:avLst/>
          </a:prstGeom>
          <a:noFill/>
          <a:ln>
            <a:solidFill>
              <a:schemeClr val="bg2"/>
            </a:solidFill>
          </a:ln>
        </p:spPr>
        <p:txBody>
          <a:bodyPr wrap="square">
            <a:spAutoFit/>
          </a:bodyPr>
          <a:lstStyle/>
          <a:p>
            <a:r>
              <a:rPr lang="pl-PL" dirty="0"/>
              <a:t>Potrzebujemy nieskończonej pętli?</a:t>
            </a:r>
          </a:p>
          <a:p>
            <a:endParaRPr lang="pl-PL" dirty="0"/>
          </a:p>
          <a:p>
            <a:r>
              <a:rPr lang="pl-PL" dirty="0"/>
              <a:t>Nie ma sprawy. W </a:t>
            </a:r>
            <a:r>
              <a:rPr lang="pl-PL" dirty="0" err="1"/>
              <a:t>Ruscie</a:t>
            </a:r>
            <a:r>
              <a:rPr lang="pl-PL" dirty="0"/>
              <a:t> jest to bardzo prosta sprawa. Wystarczy napisać </a:t>
            </a:r>
            <a:r>
              <a:rPr lang="pl-PL" i="1" dirty="0" err="1"/>
              <a:t>loop</a:t>
            </a:r>
            <a:r>
              <a:rPr lang="pl-PL" dirty="0"/>
              <a:t>.</a:t>
            </a:r>
          </a:p>
          <a:p>
            <a:endParaRPr lang="pl-PL" dirty="0"/>
          </a:p>
          <a:p>
            <a:r>
              <a:rPr lang="pl-PL" i="1" dirty="0" err="1"/>
              <a:t>break</a:t>
            </a:r>
            <a:r>
              <a:rPr lang="pl-PL" dirty="0"/>
              <a:t> zatrzyma wykonywanie pętli kiedy tylko sobie tego zażyczymy.</a:t>
            </a:r>
          </a:p>
        </p:txBody>
      </p:sp>
    </p:spTree>
    <p:extLst>
      <p:ext uri="{BB962C8B-B14F-4D97-AF65-F5344CB8AC3E}">
        <p14:creationId xmlns:p14="http://schemas.microsoft.com/office/powerpoint/2010/main" val="8069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DCCA9D8-9505-CA9B-3B37-787991002BAF}"/>
              </a:ext>
            </a:extLst>
          </p:cNvPr>
          <p:cNvPicPr>
            <a:picLocks noChangeAspect="1"/>
          </p:cNvPicPr>
          <p:nvPr/>
        </p:nvPicPr>
        <p:blipFill>
          <a:blip r:embed="rId3"/>
          <a:stretch>
            <a:fillRect/>
          </a:stretch>
        </p:blipFill>
        <p:spPr>
          <a:xfrm>
            <a:off x="3195962" y="1122331"/>
            <a:ext cx="5217711" cy="4802249"/>
          </a:xfrm>
          <a:prstGeom prst="rect">
            <a:avLst/>
          </a:prstGeom>
        </p:spPr>
      </p:pic>
    </p:spTree>
    <p:extLst>
      <p:ext uri="{BB962C8B-B14F-4D97-AF65-F5344CB8AC3E}">
        <p14:creationId xmlns:p14="http://schemas.microsoft.com/office/powerpoint/2010/main" val="92390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FCA335C-A0EB-F8FD-27AB-15C33FDD66E6}"/>
              </a:ext>
            </a:extLst>
          </p:cNvPr>
          <p:cNvSpPr txBox="1"/>
          <p:nvPr/>
        </p:nvSpPr>
        <p:spPr>
          <a:xfrm>
            <a:off x="2707689" y="2387172"/>
            <a:ext cx="7641453" cy="1200329"/>
          </a:xfrm>
          <a:prstGeom prst="rect">
            <a:avLst/>
          </a:prstGeom>
          <a:noFill/>
          <a:ln>
            <a:solidFill>
              <a:schemeClr val="bg2"/>
            </a:solidFill>
          </a:ln>
        </p:spPr>
        <p:txBody>
          <a:bodyPr wrap="square">
            <a:spAutoFit/>
          </a:bodyPr>
          <a:lstStyle/>
          <a:p>
            <a:r>
              <a:rPr lang="pl-PL" dirty="0" err="1"/>
              <a:t>while</a:t>
            </a:r>
            <a:r>
              <a:rPr lang="pl-PL" dirty="0"/>
              <a:t> pozwala na dodanie warunku do naszej pętli.</a:t>
            </a:r>
          </a:p>
          <a:p>
            <a:endParaRPr lang="pl-PL" dirty="0"/>
          </a:p>
          <a:p>
            <a:r>
              <a:rPr lang="pl-PL" dirty="0"/>
              <a:t>Jeśli warunek zostanie obliczony i wykaże </a:t>
            </a:r>
            <a:r>
              <a:rPr lang="pl-PL" dirty="0" err="1"/>
              <a:t>false</a:t>
            </a:r>
            <a:r>
              <a:rPr lang="pl-PL" dirty="0"/>
              <a:t>, wykonywanie pętli zostanie przerwane.</a:t>
            </a:r>
          </a:p>
        </p:txBody>
      </p:sp>
    </p:spTree>
    <p:extLst>
      <p:ext uri="{BB962C8B-B14F-4D97-AF65-F5344CB8AC3E}">
        <p14:creationId xmlns:p14="http://schemas.microsoft.com/office/powerpoint/2010/main" val="13156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1914617" y="457000"/>
            <a:ext cx="10972800" cy="1143200"/>
          </a:xfrm>
          <a:prstGeom prst="rect">
            <a:avLst/>
          </a:prstGeom>
        </p:spPr>
        <p:txBody>
          <a:bodyPr spcFirstLastPara="1" vert="horz" wrap="square" lIns="121900" tIns="121900" rIns="121900" bIns="121900" rtlCol="0" anchor="b" anchorCtr="0">
            <a:noAutofit/>
          </a:bodyPr>
          <a:lstStyle/>
          <a:p>
            <a:r>
              <a:rPr lang="en" dirty="0"/>
              <a:t>Iterowanie - pętla WHILE</a:t>
            </a:r>
            <a:endParaRPr dirty="0"/>
          </a:p>
        </p:txBody>
      </p:sp>
      <p:sp>
        <p:nvSpPr>
          <p:cNvPr id="48" name="Google Shape;48;p10"/>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marL="0" indent="0">
              <a:buNone/>
            </a:pPr>
            <a:r>
              <a:rPr lang="en">
                <a:latin typeface="Consolas"/>
                <a:ea typeface="Consolas"/>
                <a:cs typeface="Consolas"/>
                <a:sym typeface="Consolas"/>
              </a:rPr>
              <a:t>while </a:t>
            </a:r>
            <a:r>
              <a:rPr lang="en" i="1">
                <a:latin typeface="Consolas"/>
                <a:ea typeface="Consolas"/>
                <a:cs typeface="Consolas"/>
                <a:sym typeface="Consolas"/>
              </a:rPr>
              <a:t>warunek</a:t>
            </a:r>
            <a:r>
              <a:rPr lang="en">
                <a:latin typeface="Consolas"/>
                <a:ea typeface="Consolas"/>
                <a:cs typeface="Consolas"/>
                <a:sym typeface="Consolas"/>
              </a:rPr>
              <a:t>:</a:t>
            </a:r>
            <a:endParaRPr>
              <a:latin typeface="Consolas"/>
              <a:ea typeface="Consolas"/>
              <a:cs typeface="Consolas"/>
              <a:sym typeface="Consolas"/>
            </a:endParaRPr>
          </a:p>
          <a:p>
            <a:pPr marL="0" indent="0">
              <a:buNone/>
            </a:pPr>
            <a:r>
              <a:rPr lang="en">
                <a:latin typeface="Consolas"/>
                <a:ea typeface="Consolas"/>
                <a:cs typeface="Consolas"/>
                <a:sym typeface="Consolas"/>
              </a:rPr>
              <a:t>	BLOK</a:t>
            </a:r>
            <a:endParaRPr>
              <a:latin typeface="Consolas"/>
              <a:ea typeface="Consolas"/>
              <a:cs typeface="Consolas"/>
              <a:sym typeface="Consolas"/>
            </a:endParaRPr>
          </a:p>
          <a:p>
            <a:r>
              <a:rPr lang="en"/>
              <a:t>warunek = True - pętla się wykonuje</a:t>
            </a:r>
            <a:endParaRPr/>
          </a:p>
          <a:p>
            <a:pPr>
              <a:spcBef>
                <a:spcPts val="0"/>
              </a:spcBef>
            </a:pPr>
            <a:r>
              <a:rPr lang="en"/>
              <a:t>warunek = False - pętla kończy działanie</a:t>
            </a:r>
            <a:endParaRPr/>
          </a:p>
        </p:txBody>
      </p:sp>
    </p:spTree>
    <p:extLst>
      <p:ext uri="{BB962C8B-B14F-4D97-AF65-F5344CB8AC3E}">
        <p14:creationId xmlns:p14="http://schemas.microsoft.com/office/powerpoint/2010/main" val="23318198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2E14C5A-2265-3709-7720-597E3A0A9B24}"/>
              </a:ext>
            </a:extLst>
          </p:cNvPr>
          <p:cNvPicPr>
            <a:picLocks noChangeAspect="1"/>
          </p:cNvPicPr>
          <p:nvPr/>
        </p:nvPicPr>
        <p:blipFill>
          <a:blip r:embed="rId3"/>
          <a:stretch>
            <a:fillRect/>
          </a:stretch>
        </p:blipFill>
        <p:spPr>
          <a:xfrm>
            <a:off x="2730878" y="1490384"/>
            <a:ext cx="6730244" cy="3052308"/>
          </a:xfrm>
          <a:prstGeom prst="rect">
            <a:avLst/>
          </a:prstGeom>
        </p:spPr>
      </p:pic>
    </p:spTree>
    <p:extLst>
      <p:ext uri="{BB962C8B-B14F-4D97-AF65-F5344CB8AC3E}">
        <p14:creationId xmlns:p14="http://schemas.microsoft.com/office/powerpoint/2010/main" val="131812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BEDCF9EF-7D62-D223-198C-CCC23630A912}"/>
              </a:ext>
            </a:extLst>
          </p:cNvPr>
          <p:cNvSpPr txBox="1"/>
          <p:nvPr/>
        </p:nvSpPr>
        <p:spPr>
          <a:xfrm>
            <a:off x="1873188" y="1263174"/>
            <a:ext cx="7277469" cy="3693319"/>
          </a:xfrm>
          <a:prstGeom prst="rect">
            <a:avLst/>
          </a:prstGeom>
          <a:noFill/>
          <a:ln>
            <a:solidFill>
              <a:schemeClr val="bg2"/>
            </a:solidFill>
          </a:ln>
        </p:spPr>
        <p:txBody>
          <a:bodyPr wrap="square">
            <a:spAutoFit/>
          </a:bodyPr>
          <a:lstStyle/>
          <a:p>
            <a:r>
              <a:rPr lang="pl-PL" dirty="0"/>
              <a:t>for oznacza poważny awans w hierarchii pętli </a:t>
            </a:r>
            <a:r>
              <a:rPr lang="pl-PL" dirty="0" err="1"/>
              <a:t>Rusta</a:t>
            </a:r>
            <a:r>
              <a:rPr lang="pl-PL" dirty="0"/>
              <a:t>. Ta pętla będzie iterować na zbiorze wartości dostarczonym przez przypisane wyrażenie. Wyrażenie to musi zwracać </a:t>
            </a:r>
            <a:r>
              <a:rPr lang="pl-PL" dirty="0" err="1"/>
              <a:t>iterator</a:t>
            </a:r>
            <a:r>
              <a:rPr lang="pl-PL" dirty="0"/>
              <a:t>.</a:t>
            </a:r>
          </a:p>
          <a:p>
            <a:endParaRPr lang="pl-PL" dirty="0"/>
          </a:p>
          <a:p>
            <a:r>
              <a:rPr lang="pl-PL" dirty="0"/>
              <a:t>Czym jest </a:t>
            </a:r>
            <a:r>
              <a:rPr lang="pl-PL" dirty="0" err="1"/>
              <a:t>iterator</a:t>
            </a:r>
            <a:r>
              <a:rPr lang="pl-PL" dirty="0"/>
              <a:t>? </a:t>
            </a:r>
            <a:r>
              <a:rPr lang="pl-PL" dirty="0" err="1"/>
              <a:t>Iterator</a:t>
            </a:r>
            <a:r>
              <a:rPr lang="pl-PL" dirty="0"/>
              <a:t> to obiekt któremu możemy zadać pytanie "Jaki jest następny element w twoim zbiorze?" dopóki zbiór nie zostanie wyczerpany.</a:t>
            </a:r>
          </a:p>
          <a:p>
            <a:endParaRPr lang="pl-PL" dirty="0"/>
          </a:p>
          <a:p>
            <a:r>
              <a:rPr lang="pl-PL" dirty="0"/>
              <a:t>Operator .. tworzy </a:t>
            </a:r>
            <a:r>
              <a:rPr lang="pl-PL" dirty="0" err="1"/>
              <a:t>iterator</a:t>
            </a:r>
            <a:r>
              <a:rPr lang="pl-PL" dirty="0"/>
              <a:t> który generuje liczby począwszy od pewnej liczby startowej aż to, lecz nie wliczając, liczby końcowej.</a:t>
            </a:r>
          </a:p>
          <a:p>
            <a:endParaRPr lang="pl-PL" dirty="0"/>
          </a:p>
          <a:p>
            <a:r>
              <a:rPr lang="pl-PL" dirty="0"/>
              <a:t>Jeśli chcemy wliczyć liczbę końcową w zbiór generowany przez taki </a:t>
            </a:r>
            <a:r>
              <a:rPr lang="pl-PL" dirty="0" err="1"/>
              <a:t>iterator</a:t>
            </a:r>
            <a:r>
              <a:rPr lang="pl-PL" dirty="0"/>
              <a:t>, możemy skorzystać z ..=.</a:t>
            </a:r>
          </a:p>
        </p:txBody>
      </p:sp>
    </p:spTree>
    <p:extLst>
      <p:ext uri="{BB962C8B-B14F-4D97-AF65-F5344CB8AC3E}">
        <p14:creationId xmlns:p14="http://schemas.microsoft.com/office/powerpoint/2010/main" val="397517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9C9370F-B818-8787-D0E3-0D360790E708}"/>
              </a:ext>
            </a:extLst>
          </p:cNvPr>
          <p:cNvPicPr>
            <a:picLocks noChangeAspect="1"/>
          </p:cNvPicPr>
          <p:nvPr/>
        </p:nvPicPr>
        <p:blipFill>
          <a:blip r:embed="rId3"/>
          <a:stretch>
            <a:fillRect/>
          </a:stretch>
        </p:blipFill>
        <p:spPr>
          <a:xfrm>
            <a:off x="2432482" y="1457741"/>
            <a:ext cx="6935818" cy="3061225"/>
          </a:xfrm>
          <a:prstGeom prst="rect">
            <a:avLst/>
          </a:prstGeom>
        </p:spPr>
      </p:pic>
    </p:spTree>
    <p:extLst>
      <p:ext uri="{BB962C8B-B14F-4D97-AF65-F5344CB8AC3E}">
        <p14:creationId xmlns:p14="http://schemas.microsoft.com/office/powerpoint/2010/main" val="37598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E7BC738C-984F-7CF3-BFB4-BE9800EDBD8E}"/>
              </a:ext>
            </a:extLst>
          </p:cNvPr>
          <p:cNvSpPr txBox="1"/>
          <p:nvPr/>
        </p:nvSpPr>
        <p:spPr>
          <a:xfrm>
            <a:off x="2283781" y="966628"/>
            <a:ext cx="7845640" cy="4524315"/>
          </a:xfrm>
          <a:prstGeom prst="rect">
            <a:avLst/>
          </a:prstGeom>
          <a:noFill/>
          <a:ln>
            <a:solidFill>
              <a:schemeClr val="bg2"/>
            </a:solidFill>
          </a:ln>
        </p:spPr>
        <p:txBody>
          <a:bodyPr wrap="square">
            <a:spAutoFit/>
          </a:bodyPr>
          <a:lstStyle/>
          <a:p>
            <a:r>
              <a:rPr lang="pl-PL" dirty="0"/>
              <a:t>Tęsknimy za instrukcją </a:t>
            </a:r>
            <a:r>
              <a:rPr lang="pl-PL" i="1" dirty="0" err="1"/>
              <a:t>switch</a:t>
            </a:r>
            <a:r>
              <a:rPr lang="pl-PL" dirty="0"/>
              <a:t> z języka C? </a:t>
            </a:r>
            <a:r>
              <a:rPr lang="pl-PL" dirty="0" err="1"/>
              <a:t>Rust</a:t>
            </a:r>
            <a:r>
              <a:rPr lang="pl-PL" dirty="0"/>
              <a:t> oferuje dla niego niesamowicie przydatny zamiennik w postaci</a:t>
            </a:r>
            <a:r>
              <a:rPr lang="pl-PL" i="1" dirty="0"/>
              <a:t> </a:t>
            </a:r>
            <a:r>
              <a:rPr lang="pl-PL" i="1" dirty="0" err="1"/>
              <a:t>match</a:t>
            </a:r>
            <a:r>
              <a:rPr lang="pl-PL" dirty="0"/>
              <a:t>.</a:t>
            </a:r>
          </a:p>
          <a:p>
            <a:endParaRPr lang="pl-PL" dirty="0"/>
          </a:p>
          <a:p>
            <a:r>
              <a:rPr lang="pl-PL" i="1" dirty="0" err="1"/>
              <a:t>match</a:t>
            </a:r>
            <a:r>
              <a:rPr lang="pl-PL" dirty="0"/>
              <a:t> pozwala na przypasowywanie możliwych stanów danej wartości do konkretnych wyników, wykonując dany kod tylko w przypadku kiedy spełniony został warunek wskazany przez programistę.</a:t>
            </a:r>
          </a:p>
          <a:p>
            <a:endParaRPr lang="pl-PL" dirty="0"/>
          </a:p>
          <a:p>
            <a:r>
              <a:rPr lang="pl-PL" dirty="0"/>
              <a:t>Spójrzmy jak to wygląda w przypadku liczb.</a:t>
            </a:r>
          </a:p>
          <a:p>
            <a:endParaRPr lang="pl-PL" dirty="0"/>
          </a:p>
          <a:p>
            <a:r>
              <a:rPr lang="pl-PL" dirty="0"/>
              <a:t>Należy wspomnieć, że </a:t>
            </a:r>
            <a:r>
              <a:rPr lang="pl-PL" i="1" dirty="0" err="1"/>
              <a:t>match</a:t>
            </a:r>
            <a:r>
              <a:rPr lang="pl-PL" dirty="0"/>
              <a:t> musi zawsze wyczerpać wszystkie możliwe warunki, co oznacza że musimy stworzyć dopasowanie dla każdej możliwej wartości.</a:t>
            </a:r>
          </a:p>
          <a:p>
            <a:endParaRPr lang="pl-PL" dirty="0"/>
          </a:p>
          <a:p>
            <a:r>
              <a:rPr lang="pl-PL" dirty="0"/>
              <a:t>Dopasowanie, razem z </a:t>
            </a:r>
            <a:r>
              <a:rPr lang="pl-PL" dirty="0" err="1"/>
              <a:t>destrukturyzacją</a:t>
            </a:r>
            <a:r>
              <a:rPr lang="pl-PL" dirty="0"/>
              <a:t>, czyli rozkładaniem struktur na części pierwsze, stanowią jeden z najpowszechniejszych wzorów programistycznych w całym </a:t>
            </a:r>
            <a:r>
              <a:rPr lang="pl-PL" dirty="0" err="1"/>
              <a:t>Ruscie</a:t>
            </a:r>
            <a:r>
              <a:rPr lang="pl-PL" dirty="0"/>
              <a:t>. </a:t>
            </a:r>
          </a:p>
        </p:txBody>
      </p:sp>
    </p:spTree>
    <p:extLst>
      <p:ext uri="{BB962C8B-B14F-4D97-AF65-F5344CB8AC3E}">
        <p14:creationId xmlns:p14="http://schemas.microsoft.com/office/powerpoint/2010/main" val="20589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B490B7EA-8324-9D9F-408A-E5E17B4344C0}"/>
              </a:ext>
            </a:extLst>
          </p:cNvPr>
          <p:cNvSpPr txBox="1"/>
          <p:nvPr/>
        </p:nvSpPr>
        <p:spPr>
          <a:xfrm>
            <a:off x="3338005" y="825624"/>
            <a:ext cx="5832628" cy="5078313"/>
          </a:xfrm>
          <a:prstGeom prst="rect">
            <a:avLst/>
          </a:prstGeom>
          <a:noFill/>
          <a:ln>
            <a:solidFill>
              <a:schemeClr val="bg2"/>
            </a:solidFill>
          </a:ln>
        </p:spPr>
        <p:txBody>
          <a:bodyPr wrap="square">
            <a:spAutoFit/>
          </a:bodyPr>
          <a:lstStyle/>
          <a:p>
            <a:r>
              <a:rPr lang="pl-PL" sz="1200" dirty="0" err="1"/>
              <a:t>fn</a:t>
            </a:r>
            <a:r>
              <a:rPr lang="pl-PL" sz="1200" dirty="0"/>
              <a:t> </a:t>
            </a:r>
            <a:r>
              <a:rPr lang="pl-PL" sz="1200" dirty="0" err="1"/>
              <a:t>main</a:t>
            </a:r>
            <a:r>
              <a:rPr lang="pl-PL" sz="1200" dirty="0"/>
              <a:t>() {</a:t>
            </a:r>
          </a:p>
          <a:p>
            <a:r>
              <a:rPr lang="pl-PL" sz="1200" dirty="0"/>
              <a:t>    </a:t>
            </a:r>
            <a:r>
              <a:rPr lang="pl-PL" sz="1200" dirty="0" err="1"/>
              <a:t>let</a:t>
            </a:r>
            <a:r>
              <a:rPr lang="pl-PL" sz="1200" dirty="0"/>
              <a:t> x = 42;</a:t>
            </a:r>
          </a:p>
          <a:p>
            <a:endParaRPr lang="pl-PL" sz="1200" dirty="0"/>
          </a:p>
          <a:p>
            <a:r>
              <a:rPr lang="pl-PL" sz="1200" dirty="0"/>
              <a:t>    </a:t>
            </a:r>
            <a:r>
              <a:rPr lang="pl-PL" sz="1200" dirty="0" err="1"/>
              <a:t>match</a:t>
            </a:r>
            <a:r>
              <a:rPr lang="pl-PL" sz="1200" dirty="0"/>
              <a:t> x {</a:t>
            </a:r>
          </a:p>
          <a:p>
            <a:r>
              <a:rPr lang="pl-PL" sz="1200" dirty="0"/>
              <a:t>        0 =&gt; {</a:t>
            </a:r>
          </a:p>
          <a:p>
            <a:r>
              <a:rPr lang="pl-PL" sz="1200" dirty="0"/>
              <a:t>            </a:t>
            </a:r>
            <a:r>
              <a:rPr lang="pl-PL" sz="1200" dirty="0" err="1"/>
              <a:t>println</a:t>
            </a:r>
            <a:r>
              <a:rPr lang="pl-PL" sz="1200" dirty="0"/>
              <a:t>!("dostaliśmy 0");</a:t>
            </a:r>
          </a:p>
          <a:p>
            <a:r>
              <a:rPr lang="pl-PL" sz="1200" dirty="0"/>
              <a:t>        }</a:t>
            </a:r>
          </a:p>
          <a:p>
            <a:r>
              <a:rPr lang="pl-PL" sz="1200" dirty="0"/>
              <a:t>        // możemy dopasować do więcej niż jednej wartości</a:t>
            </a:r>
          </a:p>
          <a:p>
            <a:r>
              <a:rPr lang="pl-PL" sz="1200" dirty="0"/>
              <a:t>        1 | 2 =&gt; {</a:t>
            </a:r>
          </a:p>
          <a:p>
            <a:r>
              <a:rPr lang="pl-PL" sz="1200" dirty="0"/>
              <a:t>            </a:t>
            </a:r>
            <a:r>
              <a:rPr lang="pl-PL" sz="1200" dirty="0" err="1"/>
              <a:t>println</a:t>
            </a:r>
            <a:r>
              <a:rPr lang="pl-PL" sz="1200" dirty="0"/>
              <a:t>!("dostaliśmy 1 lub 2!");</a:t>
            </a:r>
          </a:p>
          <a:p>
            <a:r>
              <a:rPr lang="pl-PL" sz="1200" dirty="0"/>
              <a:t>        }</a:t>
            </a:r>
          </a:p>
          <a:p>
            <a:r>
              <a:rPr lang="pl-PL" sz="1200" dirty="0"/>
              <a:t>        // możemy dopasować do zakresów</a:t>
            </a:r>
          </a:p>
          <a:p>
            <a:r>
              <a:rPr lang="pl-PL" sz="1200" dirty="0"/>
              <a:t>        3..=9 =&gt; {</a:t>
            </a:r>
          </a:p>
          <a:p>
            <a:r>
              <a:rPr lang="pl-PL" sz="1200" dirty="0"/>
              <a:t>            </a:t>
            </a:r>
            <a:r>
              <a:rPr lang="pl-PL" sz="1200" dirty="0" err="1"/>
              <a:t>println</a:t>
            </a:r>
            <a:r>
              <a:rPr lang="pl-PL" sz="1200" dirty="0"/>
              <a:t>!("dostaliśmy liczbę pomiędzy 3 a 9, włącznie z 3 i 9");</a:t>
            </a:r>
          </a:p>
          <a:p>
            <a:r>
              <a:rPr lang="pl-PL" sz="1200" dirty="0"/>
              <a:t>        }</a:t>
            </a:r>
          </a:p>
          <a:p>
            <a:r>
              <a:rPr lang="pl-PL" sz="1200" dirty="0"/>
              <a:t>        // możemy przypisać dopasowaną liczbę do zmiennej</a:t>
            </a:r>
          </a:p>
          <a:p>
            <a:r>
              <a:rPr lang="pl-PL" sz="1200" dirty="0"/>
              <a:t>        </a:t>
            </a:r>
            <a:r>
              <a:rPr lang="pl-PL" sz="1200" dirty="0" err="1"/>
              <a:t>matched_num</a:t>
            </a:r>
            <a:r>
              <a:rPr lang="pl-PL" sz="1200" dirty="0"/>
              <a:t> @ 10..=100 =&gt; {</a:t>
            </a:r>
          </a:p>
          <a:p>
            <a:r>
              <a:rPr lang="pl-PL" sz="1200" dirty="0"/>
              <a:t>            </a:t>
            </a:r>
            <a:r>
              <a:rPr lang="pl-PL" sz="1200" dirty="0" err="1"/>
              <a:t>println</a:t>
            </a:r>
            <a:r>
              <a:rPr lang="pl-PL" sz="1200" dirty="0"/>
              <a:t>!("dostaliśmy następującą liczbę pomiędzy 10 a 100: {}", </a:t>
            </a:r>
            <a:r>
              <a:rPr lang="pl-PL" sz="1200" dirty="0" err="1"/>
              <a:t>matched_num</a:t>
            </a:r>
            <a:r>
              <a:rPr lang="pl-PL" sz="1200" dirty="0"/>
              <a:t>);</a:t>
            </a:r>
          </a:p>
          <a:p>
            <a:r>
              <a:rPr lang="pl-PL" sz="1200" dirty="0"/>
              <a:t>        }</a:t>
            </a:r>
          </a:p>
          <a:p>
            <a:r>
              <a:rPr lang="pl-PL" sz="1200" dirty="0"/>
              <a:t>        // domyślny wariant musi zostać wypisany jeśli nie obsłużyliśmy</a:t>
            </a:r>
          </a:p>
          <a:p>
            <a:r>
              <a:rPr lang="pl-PL" sz="1200" dirty="0"/>
              <a:t>        // wszystkich możliwych ścieżek</a:t>
            </a:r>
          </a:p>
          <a:p>
            <a:r>
              <a:rPr lang="pl-PL" sz="1200" dirty="0"/>
              <a:t>        _ =&gt; {</a:t>
            </a:r>
          </a:p>
          <a:p>
            <a:r>
              <a:rPr lang="pl-PL" sz="1200" dirty="0"/>
              <a:t>            </a:t>
            </a:r>
            <a:r>
              <a:rPr lang="pl-PL" sz="1200" dirty="0" err="1"/>
              <a:t>println</a:t>
            </a:r>
            <a:r>
              <a:rPr lang="pl-PL" sz="1200" dirty="0"/>
              <a:t>!("dostaliśmy coś innego!");</a:t>
            </a:r>
          </a:p>
          <a:p>
            <a:r>
              <a:rPr lang="pl-PL" sz="1200" dirty="0"/>
              <a:t>        }</a:t>
            </a:r>
          </a:p>
          <a:p>
            <a:r>
              <a:rPr lang="pl-PL" sz="1200" dirty="0"/>
              <a:t>    }</a:t>
            </a:r>
          </a:p>
          <a:p>
            <a:r>
              <a:rPr lang="pl-PL" sz="1200" dirty="0"/>
              <a:t>}</a:t>
            </a:r>
          </a:p>
        </p:txBody>
      </p:sp>
    </p:spTree>
    <p:extLst>
      <p:ext uri="{BB962C8B-B14F-4D97-AF65-F5344CB8AC3E}">
        <p14:creationId xmlns:p14="http://schemas.microsoft.com/office/powerpoint/2010/main" val="406129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19017" y="1266386"/>
            <a:ext cx="11563350" cy="1419225"/>
          </a:xfrm>
        </p:spPr>
        <p:txBody>
          <a:bodyPr rtlCol="0">
            <a:normAutofit fontScale="90000"/>
          </a:bodyPr>
          <a:lstStyle/>
          <a:p>
            <a:pPr rtl="0"/>
            <a:br>
              <a:rPr lang="pl-PL" dirty="0"/>
            </a:br>
            <a:r>
              <a:rPr lang="pl-PL" dirty="0"/>
              <a:t>Język RUST</a:t>
            </a:r>
            <a:endParaRPr lang="pl-PL" sz="2000" dirty="0"/>
          </a:p>
        </p:txBody>
      </p:sp>
      <p:sp>
        <p:nvSpPr>
          <p:cNvPr id="5" name="Podtytuł 4"/>
          <p:cNvSpPr>
            <a:spLocks noGrp="1"/>
          </p:cNvSpPr>
          <p:nvPr>
            <p:ph type="subTitle" idx="1"/>
          </p:nvPr>
        </p:nvSpPr>
        <p:spPr>
          <a:xfrm>
            <a:off x="1288249" y="2775528"/>
            <a:ext cx="10472928" cy="1752600"/>
          </a:xfrm>
        </p:spPr>
        <p:txBody>
          <a:bodyPr rtlCol="0"/>
          <a:lstStyle/>
          <a:p>
            <a:pPr rtl="0"/>
            <a:r>
              <a:rPr lang="pl-PL" dirty="0"/>
              <a:t>Andrzej Tomski</a:t>
            </a:r>
          </a:p>
          <a:p>
            <a:pPr rtl="0"/>
            <a:endParaRPr lang="pl-PL" dirty="0"/>
          </a:p>
        </p:txBody>
      </p:sp>
      <p:sp>
        <p:nvSpPr>
          <p:cNvPr id="2" name="Tytuł 3">
            <a:extLst>
              <a:ext uri="{FF2B5EF4-FFF2-40B4-BE49-F238E27FC236}">
                <a16:creationId xmlns:a16="http://schemas.microsoft.com/office/drawing/2014/main" id="{C34AC008-196D-D5A4-EB63-670C7725C41F}"/>
              </a:ext>
            </a:extLst>
          </p:cNvPr>
          <p:cNvSpPr txBox="1">
            <a:spLocks/>
          </p:cNvSpPr>
          <p:nvPr/>
        </p:nvSpPr>
        <p:spPr>
          <a:xfrm>
            <a:off x="-375548" y="3198820"/>
            <a:ext cx="11563350" cy="1419225"/>
          </a:xfrm>
          <a:prstGeom prst="rect">
            <a:avLst/>
          </a:prstGeom>
          <a:ln>
            <a:noFill/>
          </a:ln>
        </p:spPr>
        <p:txBody>
          <a:bodyPr vert="horz" lIns="0" tIns="0" rIns="18288" bIns="0" rtlCol="0" anchor="b">
            <a:normAutofit fontScale="90000" lnSpcReduction="10000"/>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mj-lt"/>
                <a:ea typeface="+mj-ea"/>
                <a:cs typeface="+mj-cs"/>
              </a:defRPr>
            </a:lvl1pPr>
          </a:lstStyle>
          <a:p>
            <a:br>
              <a:rPr lang="pl-PL" dirty="0"/>
            </a:br>
            <a:r>
              <a:rPr lang="pl-PL" dirty="0"/>
              <a:t>4D </a:t>
            </a:r>
            <a:r>
              <a:rPr lang="pl-PL" dirty="0" err="1"/>
              <a:t>Group</a:t>
            </a:r>
            <a:endParaRPr lang="pl-PL" sz="2000" dirty="0"/>
          </a:p>
        </p:txBody>
      </p:sp>
      <p:pic>
        <p:nvPicPr>
          <p:cNvPr id="3074" name="Picture 2" descr="Zasady promocji i oznakowania projektów - umowy podpisane od 1 stycznia  2018 roku - Ministerstwo Funduszy i Polityki Regionalnej">
            <a:extLst>
              <a:ext uri="{FF2B5EF4-FFF2-40B4-BE49-F238E27FC236}">
                <a16:creationId xmlns:a16="http://schemas.microsoft.com/office/drawing/2014/main" id="{BEE8AA2F-F1FF-1037-2664-64FAC142C3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96" y="4653037"/>
            <a:ext cx="11677096" cy="159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7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161309" y="2216727"/>
            <a:ext cx="13335157" cy="2103649"/>
          </a:xfrm>
        </p:spPr>
        <p:txBody>
          <a:bodyPr rtlCol="0">
            <a:normAutofit/>
          </a:bodyPr>
          <a:lstStyle/>
          <a:p>
            <a:pPr algn="l" rtl="0"/>
            <a:r>
              <a:rPr lang="pl-PL" sz="3200" dirty="0"/>
              <a:t>Zatem dopiero zdobywa swoje miejsce </a:t>
            </a:r>
            <a:br>
              <a:rPr lang="pl-PL" sz="3200" dirty="0"/>
            </a:br>
            <a:r>
              <a:rPr lang="pl-PL" sz="3200" dirty="0"/>
              <a:t>w IT</a:t>
            </a:r>
            <a:br>
              <a:rPr lang="pl-PL" sz="3200" dirty="0"/>
            </a:br>
            <a:br>
              <a:rPr lang="pl-PL" sz="3200" dirty="0"/>
            </a:br>
            <a:endParaRPr lang="pl-PL" sz="3200" dirty="0"/>
          </a:p>
        </p:txBody>
      </p:sp>
    </p:spTree>
    <p:extLst>
      <p:ext uri="{BB962C8B-B14F-4D97-AF65-F5344CB8AC3E}">
        <p14:creationId xmlns:p14="http://schemas.microsoft.com/office/powerpoint/2010/main" val="23372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19017" y="1266386"/>
            <a:ext cx="11563350" cy="1419225"/>
          </a:xfrm>
        </p:spPr>
        <p:txBody>
          <a:bodyPr rtlCol="0">
            <a:normAutofit fontScale="90000"/>
          </a:bodyPr>
          <a:lstStyle/>
          <a:p>
            <a:pPr rtl="0"/>
            <a:br>
              <a:rPr lang="pl-PL" dirty="0"/>
            </a:br>
            <a:r>
              <a:rPr lang="pl-PL" dirty="0"/>
              <a:t>Język RUST</a:t>
            </a:r>
            <a:endParaRPr lang="pl-PL" sz="2000" dirty="0"/>
          </a:p>
        </p:txBody>
      </p:sp>
      <p:sp>
        <p:nvSpPr>
          <p:cNvPr id="5" name="Podtytuł 4"/>
          <p:cNvSpPr>
            <a:spLocks noGrp="1"/>
          </p:cNvSpPr>
          <p:nvPr>
            <p:ph type="subTitle" idx="1"/>
          </p:nvPr>
        </p:nvSpPr>
        <p:spPr>
          <a:xfrm>
            <a:off x="1288249" y="2775528"/>
            <a:ext cx="10472928" cy="1752600"/>
          </a:xfrm>
        </p:spPr>
        <p:txBody>
          <a:bodyPr rtlCol="0"/>
          <a:lstStyle/>
          <a:p>
            <a:pPr rtl="0"/>
            <a:r>
              <a:rPr lang="pl-PL" dirty="0"/>
              <a:t>Andrzej Tomski</a:t>
            </a:r>
          </a:p>
          <a:p>
            <a:pPr rtl="0"/>
            <a:endParaRPr lang="pl-PL" dirty="0"/>
          </a:p>
        </p:txBody>
      </p:sp>
      <p:sp>
        <p:nvSpPr>
          <p:cNvPr id="2" name="Tytuł 3">
            <a:extLst>
              <a:ext uri="{FF2B5EF4-FFF2-40B4-BE49-F238E27FC236}">
                <a16:creationId xmlns:a16="http://schemas.microsoft.com/office/drawing/2014/main" id="{C34AC008-196D-D5A4-EB63-670C7725C41F}"/>
              </a:ext>
            </a:extLst>
          </p:cNvPr>
          <p:cNvSpPr txBox="1">
            <a:spLocks/>
          </p:cNvSpPr>
          <p:nvPr/>
        </p:nvSpPr>
        <p:spPr>
          <a:xfrm>
            <a:off x="314325" y="3108903"/>
            <a:ext cx="11563350" cy="1419225"/>
          </a:xfrm>
          <a:prstGeom prst="rect">
            <a:avLst/>
          </a:prstGeom>
          <a:ln>
            <a:noFill/>
          </a:ln>
        </p:spPr>
        <p:txBody>
          <a:bodyPr vert="horz" lIns="0" tIns="0" rIns="18288" bIns="0" rtlCol="0" anchor="b">
            <a:normAutofit fontScale="90000" lnSpcReduction="10000"/>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mj-lt"/>
                <a:ea typeface="+mj-ea"/>
                <a:cs typeface="+mj-cs"/>
              </a:defRPr>
            </a:lvl1pPr>
          </a:lstStyle>
          <a:p>
            <a:br>
              <a:rPr lang="pl-PL" dirty="0"/>
            </a:br>
            <a:r>
              <a:rPr lang="pl-PL" dirty="0"/>
              <a:t>16.09.2023</a:t>
            </a:r>
            <a:endParaRPr lang="pl-PL" sz="2000" dirty="0"/>
          </a:p>
        </p:txBody>
      </p:sp>
      <p:pic>
        <p:nvPicPr>
          <p:cNvPr id="3074" name="Picture 2" descr="Zasady promocji i oznakowania projektów - umowy podpisane od 1 stycznia  2018 roku - Ministerstwo Funduszy i Polityki Regionalnej">
            <a:extLst>
              <a:ext uri="{FF2B5EF4-FFF2-40B4-BE49-F238E27FC236}">
                <a16:creationId xmlns:a16="http://schemas.microsoft.com/office/drawing/2014/main" id="{BEE8AA2F-F1FF-1037-2664-64FAC142C3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696" y="4587658"/>
            <a:ext cx="11756995" cy="160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25F7F260-6E28-B2A3-9CCD-25458BE5F9B5}"/>
              </a:ext>
            </a:extLst>
          </p:cNvPr>
          <p:cNvPicPr>
            <a:picLocks noChangeAspect="1"/>
          </p:cNvPicPr>
          <p:nvPr/>
        </p:nvPicPr>
        <p:blipFill>
          <a:blip r:embed="rId3"/>
          <a:stretch>
            <a:fillRect/>
          </a:stretch>
        </p:blipFill>
        <p:spPr>
          <a:xfrm>
            <a:off x="1170571" y="2925438"/>
            <a:ext cx="10563938" cy="853460"/>
          </a:xfrm>
          <a:prstGeom prst="rect">
            <a:avLst/>
          </a:prstGeom>
        </p:spPr>
      </p:pic>
    </p:spTree>
    <p:extLst>
      <p:ext uri="{BB962C8B-B14F-4D97-AF65-F5344CB8AC3E}">
        <p14:creationId xmlns:p14="http://schemas.microsoft.com/office/powerpoint/2010/main" val="13407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a:t>
            </a:r>
            <a:r>
              <a:rPr lang="pl-PL" sz="3200" dirty="0" err="1"/>
              <a:t>Working</a:t>
            </a:r>
            <a:r>
              <a:rPr lang="pl-PL" sz="3200" dirty="0"/>
              <a:t> </a:t>
            </a:r>
            <a:r>
              <a:rPr lang="pl-PL" sz="3200" dirty="0" err="1"/>
              <a:t>example</a:t>
            </a:r>
            <a:r>
              <a:rPr lang="pl-PL" sz="3200" dirty="0"/>
              <a:t>?</a:t>
            </a:r>
          </a:p>
        </p:txBody>
      </p:sp>
    </p:spTree>
    <p:extLst>
      <p:ext uri="{BB962C8B-B14F-4D97-AF65-F5344CB8AC3E}">
        <p14:creationId xmlns:p14="http://schemas.microsoft.com/office/powerpoint/2010/main" val="390794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F2E32A6-D0CE-0375-1794-24A3A06D7F13}"/>
              </a:ext>
            </a:extLst>
          </p:cNvPr>
          <p:cNvPicPr>
            <a:picLocks noChangeAspect="1"/>
          </p:cNvPicPr>
          <p:nvPr/>
        </p:nvPicPr>
        <p:blipFill>
          <a:blip r:embed="rId3"/>
          <a:stretch>
            <a:fillRect/>
          </a:stretch>
        </p:blipFill>
        <p:spPr>
          <a:xfrm>
            <a:off x="391802" y="2767595"/>
            <a:ext cx="10985033" cy="2037670"/>
          </a:xfrm>
          <a:prstGeom prst="rect">
            <a:avLst/>
          </a:prstGeom>
        </p:spPr>
      </p:pic>
    </p:spTree>
    <p:extLst>
      <p:ext uri="{BB962C8B-B14F-4D97-AF65-F5344CB8AC3E}">
        <p14:creationId xmlns:p14="http://schemas.microsoft.com/office/powerpoint/2010/main" val="421818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ED875FE-DBA6-CF50-EF35-9427466F3678}"/>
              </a:ext>
            </a:extLst>
          </p:cNvPr>
          <p:cNvPicPr>
            <a:picLocks noChangeAspect="1"/>
          </p:cNvPicPr>
          <p:nvPr/>
        </p:nvPicPr>
        <p:blipFill>
          <a:blip r:embed="rId3"/>
          <a:stretch>
            <a:fillRect/>
          </a:stretch>
        </p:blipFill>
        <p:spPr>
          <a:xfrm>
            <a:off x="2295331" y="755779"/>
            <a:ext cx="7336567" cy="4991875"/>
          </a:xfrm>
          <a:prstGeom prst="rect">
            <a:avLst/>
          </a:prstGeom>
        </p:spPr>
      </p:pic>
    </p:spTree>
    <p:extLst>
      <p:ext uri="{BB962C8B-B14F-4D97-AF65-F5344CB8AC3E}">
        <p14:creationId xmlns:p14="http://schemas.microsoft.com/office/powerpoint/2010/main" val="207037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09415" y="1392051"/>
            <a:ext cx="11745157" cy="2283023"/>
          </a:xfrm>
        </p:spPr>
        <p:txBody>
          <a:bodyPr rtlCol="0">
            <a:normAutofit/>
          </a:bodyPr>
          <a:lstStyle/>
          <a:p>
            <a:pPr algn="l" rtl="0"/>
            <a:r>
              <a:rPr lang="pl-PL" sz="3200" dirty="0"/>
              <a:t>				Not </a:t>
            </a:r>
            <a:r>
              <a:rPr lang="pl-PL" sz="3200" dirty="0" err="1"/>
              <a:t>working</a:t>
            </a:r>
            <a:r>
              <a:rPr lang="pl-PL" sz="3200" dirty="0"/>
              <a:t> </a:t>
            </a:r>
            <a:r>
              <a:rPr lang="pl-PL" sz="3200" dirty="0" err="1"/>
              <a:t>example</a:t>
            </a:r>
            <a:r>
              <a:rPr lang="pl-PL" sz="3200" dirty="0"/>
              <a:t>…</a:t>
            </a:r>
          </a:p>
        </p:txBody>
      </p:sp>
    </p:spTree>
    <p:extLst>
      <p:ext uri="{BB962C8B-B14F-4D97-AF65-F5344CB8AC3E}">
        <p14:creationId xmlns:p14="http://schemas.microsoft.com/office/powerpoint/2010/main" val="4701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79D8913-7C89-17DF-606C-4D002A60290B}"/>
              </a:ext>
            </a:extLst>
          </p:cNvPr>
          <p:cNvPicPr>
            <a:picLocks noChangeAspect="1"/>
          </p:cNvPicPr>
          <p:nvPr/>
        </p:nvPicPr>
        <p:blipFill>
          <a:blip r:embed="rId3"/>
          <a:stretch>
            <a:fillRect/>
          </a:stretch>
        </p:blipFill>
        <p:spPr>
          <a:xfrm>
            <a:off x="2852737" y="2557462"/>
            <a:ext cx="6486525" cy="1743075"/>
          </a:xfrm>
          <a:prstGeom prst="rect">
            <a:avLst/>
          </a:prstGeom>
        </p:spPr>
      </p:pic>
    </p:spTree>
    <p:extLst>
      <p:ext uri="{BB962C8B-B14F-4D97-AF65-F5344CB8AC3E}">
        <p14:creationId xmlns:p14="http://schemas.microsoft.com/office/powerpoint/2010/main" val="339814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Dziś </a:t>
            </a:r>
            <a:r>
              <a:rPr lang="pl-PL" sz="3200" dirty="0" err="1"/>
              <a:t>wincyj</a:t>
            </a:r>
            <a:r>
              <a:rPr lang="pl-PL" sz="3200" dirty="0"/>
              <a:t> zastosowań…</a:t>
            </a:r>
          </a:p>
        </p:txBody>
      </p:sp>
    </p:spTree>
    <p:extLst>
      <p:ext uri="{BB962C8B-B14F-4D97-AF65-F5344CB8AC3E}">
        <p14:creationId xmlns:p14="http://schemas.microsoft.com/office/powerpoint/2010/main" val="141832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ust 2.0 has arrived: All you need to know | TechGig">
            <a:extLst>
              <a:ext uri="{FF2B5EF4-FFF2-40B4-BE49-F238E27FC236}">
                <a16:creationId xmlns:a16="http://schemas.microsoft.com/office/drawing/2014/main" id="{5B706630-7143-6C23-4F04-3F27CB317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985421"/>
            <a:ext cx="8664180" cy="463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8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ust as a Game Programming Language: Is it any good? | Packt Hub">
            <a:extLst>
              <a:ext uri="{FF2B5EF4-FFF2-40B4-BE49-F238E27FC236}">
                <a16:creationId xmlns:a16="http://schemas.microsoft.com/office/drawing/2014/main" id="{68D094E7-08D2-24B8-2A3F-463F84FE9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1123950"/>
            <a:ext cx="719137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5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772254" y="2074298"/>
            <a:ext cx="11745157" cy="2283023"/>
          </a:xfrm>
        </p:spPr>
        <p:txBody>
          <a:bodyPr rtlCol="0">
            <a:normAutofit/>
          </a:bodyPr>
          <a:lstStyle/>
          <a:p>
            <a:pPr algn="l" rtl="0"/>
            <a:r>
              <a:rPr lang="pl-PL" sz="3200" dirty="0"/>
              <a:t>Czy warto uczyć się języka RUST?</a:t>
            </a:r>
            <a:br>
              <a:rPr lang="pl-PL" sz="3200" dirty="0"/>
            </a:br>
            <a:br>
              <a:rPr lang="pl-PL" sz="3200" dirty="0"/>
            </a:br>
            <a:endParaRPr lang="pl-PL" sz="3200" dirty="0"/>
          </a:p>
        </p:txBody>
      </p:sp>
    </p:spTree>
    <p:extLst>
      <p:ext uri="{BB962C8B-B14F-4D97-AF65-F5344CB8AC3E}">
        <p14:creationId xmlns:p14="http://schemas.microsoft.com/office/powerpoint/2010/main" val="72184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HUGE growth of the rust developer in 2022 | Plexus">
            <a:extLst>
              <a:ext uri="{FF2B5EF4-FFF2-40B4-BE49-F238E27FC236}">
                <a16:creationId xmlns:a16="http://schemas.microsoft.com/office/drawing/2014/main" id="{E8D5394E-DFFF-5063-BE5E-9E4C07EFF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57250"/>
            <a:ext cx="9906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2F711DE4-3FEE-BB5F-3DB1-9063AC63DEBB}"/>
              </a:ext>
            </a:extLst>
          </p:cNvPr>
          <p:cNvPicPr>
            <a:picLocks noChangeAspect="1"/>
          </p:cNvPicPr>
          <p:nvPr/>
        </p:nvPicPr>
        <p:blipFill>
          <a:blip r:embed="rId3"/>
          <a:stretch>
            <a:fillRect/>
          </a:stretch>
        </p:blipFill>
        <p:spPr>
          <a:xfrm>
            <a:off x="1677880" y="877462"/>
            <a:ext cx="9525740" cy="5103075"/>
          </a:xfrm>
          <a:prstGeom prst="rect">
            <a:avLst/>
          </a:prstGeom>
        </p:spPr>
      </p:pic>
    </p:spTree>
    <p:extLst>
      <p:ext uri="{BB962C8B-B14F-4D97-AF65-F5344CB8AC3E}">
        <p14:creationId xmlns:p14="http://schemas.microsoft.com/office/powerpoint/2010/main" val="12829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54564" y="1242308"/>
            <a:ext cx="11745157" cy="2283023"/>
          </a:xfrm>
        </p:spPr>
        <p:txBody>
          <a:bodyPr rtlCol="0">
            <a:normAutofit/>
          </a:bodyPr>
          <a:lstStyle/>
          <a:p>
            <a:pPr algn="l" rtl="0"/>
            <a:r>
              <a:rPr lang="pl-PL" sz="3200" dirty="0"/>
              <a:t>			RUST w Krakowie?</a:t>
            </a:r>
          </a:p>
        </p:txBody>
      </p:sp>
    </p:spTree>
    <p:extLst>
      <p:ext uri="{BB962C8B-B14F-4D97-AF65-F5344CB8AC3E}">
        <p14:creationId xmlns:p14="http://schemas.microsoft.com/office/powerpoint/2010/main" val="19051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0F2F4BA-4798-0141-9BA2-3563A86B57C3}"/>
              </a:ext>
            </a:extLst>
          </p:cNvPr>
          <p:cNvPicPr>
            <a:picLocks noChangeAspect="1"/>
          </p:cNvPicPr>
          <p:nvPr/>
        </p:nvPicPr>
        <p:blipFill>
          <a:blip r:embed="rId3"/>
          <a:stretch>
            <a:fillRect/>
          </a:stretch>
        </p:blipFill>
        <p:spPr>
          <a:xfrm>
            <a:off x="713433" y="1165504"/>
            <a:ext cx="9766999" cy="4070602"/>
          </a:xfrm>
          <a:prstGeom prst="rect">
            <a:avLst/>
          </a:prstGeom>
        </p:spPr>
      </p:pic>
    </p:spTree>
    <p:extLst>
      <p:ext uri="{BB962C8B-B14F-4D97-AF65-F5344CB8AC3E}">
        <p14:creationId xmlns:p14="http://schemas.microsoft.com/office/powerpoint/2010/main" val="50342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855C5DD-96C5-86DC-BEF8-78923146700A}"/>
              </a:ext>
            </a:extLst>
          </p:cNvPr>
          <p:cNvPicPr>
            <a:picLocks noChangeAspect="1"/>
          </p:cNvPicPr>
          <p:nvPr/>
        </p:nvPicPr>
        <p:blipFill>
          <a:blip r:embed="rId3"/>
          <a:stretch>
            <a:fillRect/>
          </a:stretch>
        </p:blipFill>
        <p:spPr>
          <a:xfrm>
            <a:off x="2049126" y="881910"/>
            <a:ext cx="8340869" cy="5094179"/>
          </a:xfrm>
          <a:prstGeom prst="rect">
            <a:avLst/>
          </a:prstGeom>
        </p:spPr>
      </p:pic>
    </p:spTree>
    <p:extLst>
      <p:ext uri="{BB962C8B-B14F-4D97-AF65-F5344CB8AC3E}">
        <p14:creationId xmlns:p14="http://schemas.microsoft.com/office/powerpoint/2010/main" val="304424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982B300-9C28-09D5-FE8F-19E6764FE02D}"/>
              </a:ext>
            </a:extLst>
          </p:cNvPr>
          <p:cNvPicPr>
            <a:picLocks noChangeAspect="1"/>
          </p:cNvPicPr>
          <p:nvPr/>
        </p:nvPicPr>
        <p:blipFill>
          <a:blip r:embed="rId3"/>
          <a:stretch>
            <a:fillRect/>
          </a:stretch>
        </p:blipFill>
        <p:spPr>
          <a:xfrm>
            <a:off x="2267808" y="876075"/>
            <a:ext cx="6866144" cy="5105849"/>
          </a:xfrm>
          <a:prstGeom prst="rect">
            <a:avLst/>
          </a:prstGeom>
        </p:spPr>
      </p:pic>
    </p:spTree>
    <p:extLst>
      <p:ext uri="{BB962C8B-B14F-4D97-AF65-F5344CB8AC3E}">
        <p14:creationId xmlns:p14="http://schemas.microsoft.com/office/powerpoint/2010/main" val="6970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y scientists are turning to Rust">
            <a:extLst>
              <a:ext uri="{FF2B5EF4-FFF2-40B4-BE49-F238E27FC236}">
                <a16:creationId xmlns:a16="http://schemas.microsoft.com/office/drawing/2014/main" id="{FDBF01FC-184F-BA49-0D17-08A25C6C5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1" y="986692"/>
            <a:ext cx="5788269" cy="482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33FBC84-B76C-60CC-D3DD-673859DB56C2}"/>
              </a:ext>
            </a:extLst>
          </p:cNvPr>
          <p:cNvPicPr>
            <a:picLocks noChangeAspect="1"/>
          </p:cNvPicPr>
          <p:nvPr/>
        </p:nvPicPr>
        <p:blipFill>
          <a:blip r:embed="rId3"/>
          <a:stretch>
            <a:fillRect/>
          </a:stretch>
        </p:blipFill>
        <p:spPr>
          <a:xfrm>
            <a:off x="1703076" y="797436"/>
            <a:ext cx="8933822" cy="5263128"/>
          </a:xfrm>
          <a:prstGeom prst="rect">
            <a:avLst/>
          </a:prstGeom>
        </p:spPr>
      </p:pic>
    </p:spTree>
    <p:extLst>
      <p:ext uri="{BB962C8B-B14F-4D97-AF65-F5344CB8AC3E}">
        <p14:creationId xmlns:p14="http://schemas.microsoft.com/office/powerpoint/2010/main" val="28078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Pytanie rekrutacyjne?</a:t>
            </a:r>
          </a:p>
        </p:txBody>
      </p:sp>
    </p:spTree>
    <p:extLst>
      <p:ext uri="{BB962C8B-B14F-4D97-AF65-F5344CB8AC3E}">
        <p14:creationId xmlns:p14="http://schemas.microsoft.com/office/powerpoint/2010/main" val="11800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36E29B5C-52A8-325F-87CA-0BD652182851}"/>
              </a:ext>
            </a:extLst>
          </p:cNvPr>
          <p:cNvPicPr>
            <a:picLocks noChangeAspect="1"/>
          </p:cNvPicPr>
          <p:nvPr/>
        </p:nvPicPr>
        <p:blipFill>
          <a:blip r:embed="rId3"/>
          <a:stretch>
            <a:fillRect/>
          </a:stretch>
        </p:blipFill>
        <p:spPr>
          <a:xfrm>
            <a:off x="995778" y="1230335"/>
            <a:ext cx="10200443" cy="4537521"/>
          </a:xfrm>
          <a:prstGeom prst="rect">
            <a:avLst/>
          </a:prstGeom>
        </p:spPr>
      </p:pic>
    </p:spTree>
    <p:extLst>
      <p:ext uri="{BB962C8B-B14F-4D97-AF65-F5344CB8AC3E}">
        <p14:creationId xmlns:p14="http://schemas.microsoft.com/office/powerpoint/2010/main" val="58004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2A89F8CD-465C-DA49-9DCA-CE5AFDA42C6B}"/>
              </a:ext>
            </a:extLst>
          </p:cNvPr>
          <p:cNvSpPr txBox="1"/>
          <p:nvPr/>
        </p:nvSpPr>
        <p:spPr>
          <a:xfrm>
            <a:off x="1127464" y="1391005"/>
            <a:ext cx="9505764" cy="3693319"/>
          </a:xfrm>
          <a:prstGeom prst="rect">
            <a:avLst/>
          </a:prstGeom>
          <a:noFill/>
          <a:ln>
            <a:solidFill>
              <a:schemeClr val="bg2"/>
            </a:solidFill>
          </a:ln>
        </p:spPr>
        <p:txBody>
          <a:bodyPr wrap="square">
            <a:spAutoFit/>
          </a:bodyPr>
          <a:lstStyle/>
          <a:p>
            <a:pPr marL="285750" indent="-285750">
              <a:buFont typeface="Arial" panose="020B0604020202020204" pitchFamily="34" charset="0"/>
              <a:buChar char="•"/>
            </a:pPr>
            <a:r>
              <a:rPr lang="pl-PL" dirty="0"/>
              <a:t>Język zaprojektował </a:t>
            </a:r>
            <a:r>
              <a:rPr lang="pl-PL" dirty="0" err="1"/>
              <a:t>Graydon</a:t>
            </a:r>
            <a:r>
              <a:rPr lang="pl-PL" dirty="0"/>
              <a:t> </a:t>
            </a:r>
            <a:r>
              <a:rPr lang="pl-PL" dirty="0" err="1"/>
              <a:t>Hoare</a:t>
            </a:r>
            <a:r>
              <a:rPr lang="pl-PL" dirty="0"/>
              <a:t> w 2006 roku, w 2009 projekt został przyjęty pod skrzydła Mozilla Foundation. W 2010 Mozilla upubliczniła informację o języku.</a:t>
            </a:r>
          </a:p>
          <a:p>
            <a:pPr marL="285750" indent="-285750">
              <a:buFont typeface="Arial" panose="020B0604020202020204" pitchFamily="34" charset="0"/>
              <a:buChar char="•"/>
            </a:pPr>
            <a:r>
              <a:rPr lang="pl-PL" dirty="0"/>
              <a:t>W 2011 roku kompilator języka, znany jako </a:t>
            </a:r>
            <a:r>
              <a:rPr lang="pl-PL" dirty="0" err="1"/>
              <a:t>rustc</a:t>
            </a:r>
            <a:r>
              <a:rPr lang="pl-PL" dirty="0"/>
              <a:t>, został z powodzeniem </a:t>
            </a:r>
            <a:br>
              <a:rPr lang="pl-PL" dirty="0"/>
            </a:br>
            <a:r>
              <a:rPr lang="pl-PL" dirty="0"/>
              <a:t>skompilowany przez samego siebie.</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Pierwsza numerowana wersja alfa została wydana w 2012 roku. 15 maja 2015 ukazała się wersja 1.0.</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8 lutego 2021 pięć firm (Mozilla, AWS, Google, Microsoft i </a:t>
            </a:r>
            <a:r>
              <a:rPr lang="pl-PL" dirty="0" err="1"/>
              <a:t>Huawei</a:t>
            </a:r>
            <a:r>
              <a:rPr lang="pl-PL" dirty="0"/>
              <a:t>) ogłosiły utworzenie Fundacji </a:t>
            </a:r>
            <a:r>
              <a:rPr lang="pl-PL" dirty="0" err="1"/>
              <a:t>Rust</a:t>
            </a:r>
            <a:r>
              <a:rPr lang="pl-PL" dirty="0"/>
              <a:t>.</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6 kwietnia 2021 Google ogłosił wsparcie dla języka </a:t>
            </a:r>
            <a:r>
              <a:rPr lang="pl-PL" dirty="0" err="1"/>
              <a:t>Rust</a:t>
            </a:r>
            <a:r>
              <a:rPr lang="pl-PL" dirty="0"/>
              <a:t> w ramach Android Open Source Project jako alternatywę dla języków C/C++.</a:t>
            </a:r>
          </a:p>
        </p:txBody>
      </p:sp>
    </p:spTree>
    <p:extLst>
      <p:ext uri="{BB962C8B-B14F-4D97-AF65-F5344CB8AC3E}">
        <p14:creationId xmlns:p14="http://schemas.microsoft.com/office/powerpoint/2010/main" val="243140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Jak powinniśmy wiedzieć, tak to nie wygląda</a:t>
            </a:r>
          </a:p>
        </p:txBody>
      </p:sp>
    </p:spTree>
    <p:extLst>
      <p:ext uri="{BB962C8B-B14F-4D97-AF65-F5344CB8AC3E}">
        <p14:creationId xmlns:p14="http://schemas.microsoft.com/office/powerpoint/2010/main" val="121506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00085" y="1382721"/>
            <a:ext cx="11745157" cy="2283023"/>
          </a:xfrm>
        </p:spPr>
        <p:txBody>
          <a:bodyPr rtlCol="0">
            <a:normAutofit/>
          </a:bodyPr>
          <a:lstStyle/>
          <a:p>
            <a:pPr algn="l" rtl="0"/>
            <a:r>
              <a:rPr lang="pl-PL" sz="3200" dirty="0"/>
              <a:t>	   Na czym polega mechanizm zamrażania (</a:t>
            </a:r>
            <a:r>
              <a:rPr lang="pl-PL" sz="3200" dirty="0" err="1"/>
              <a:t>freeze</a:t>
            </a:r>
            <a:r>
              <a:rPr lang="pl-PL" sz="3200" dirty="0"/>
              <a:t>)?</a:t>
            </a:r>
          </a:p>
        </p:txBody>
      </p:sp>
    </p:spTree>
    <p:extLst>
      <p:ext uri="{BB962C8B-B14F-4D97-AF65-F5344CB8AC3E}">
        <p14:creationId xmlns:p14="http://schemas.microsoft.com/office/powerpoint/2010/main" val="399767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tman Beyond Freeze">
            <a:extLst>
              <a:ext uri="{FF2B5EF4-FFF2-40B4-BE49-F238E27FC236}">
                <a16:creationId xmlns:a16="http://schemas.microsoft.com/office/drawing/2014/main" id="{14257599-2D6F-DEDA-7E96-3F26B4947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779" y="863235"/>
            <a:ext cx="6465726" cy="513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91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C2ED0E41-4A6F-DA23-9699-0076A2579399}"/>
              </a:ext>
            </a:extLst>
          </p:cNvPr>
          <p:cNvPicPr>
            <a:picLocks noChangeAspect="1"/>
          </p:cNvPicPr>
          <p:nvPr/>
        </p:nvPicPr>
        <p:blipFill>
          <a:blip r:embed="rId3"/>
          <a:stretch>
            <a:fillRect/>
          </a:stretch>
        </p:blipFill>
        <p:spPr>
          <a:xfrm>
            <a:off x="3071812" y="709612"/>
            <a:ext cx="6048375" cy="5438775"/>
          </a:xfrm>
          <a:prstGeom prst="rect">
            <a:avLst/>
          </a:prstGeom>
        </p:spPr>
      </p:pic>
    </p:spTree>
    <p:extLst>
      <p:ext uri="{BB962C8B-B14F-4D97-AF65-F5344CB8AC3E}">
        <p14:creationId xmlns:p14="http://schemas.microsoft.com/office/powerpoint/2010/main" val="11051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C097B9ED-967D-AAD4-80E6-DC0235487CB6}"/>
              </a:ext>
            </a:extLst>
          </p:cNvPr>
          <p:cNvSpPr txBox="1"/>
          <p:nvPr/>
        </p:nvSpPr>
        <p:spPr>
          <a:xfrm>
            <a:off x="2743200" y="862824"/>
            <a:ext cx="8001000" cy="5262979"/>
          </a:xfrm>
          <a:prstGeom prst="rect">
            <a:avLst/>
          </a:prstGeom>
          <a:noFill/>
          <a:ln>
            <a:solidFill>
              <a:schemeClr val="bg2"/>
            </a:solidFill>
          </a:ln>
        </p:spPr>
        <p:txBody>
          <a:bodyPr wrap="square">
            <a:spAutoFit/>
          </a:bodyPr>
          <a:lstStyle/>
          <a:p>
            <a:r>
              <a:rPr lang="pl-PL" sz="1600" dirty="0" err="1"/>
              <a:t>fn</a:t>
            </a:r>
            <a:r>
              <a:rPr lang="pl-PL" sz="1600" dirty="0"/>
              <a:t> </a:t>
            </a:r>
            <a:r>
              <a:rPr lang="pl-PL" sz="1600" dirty="0" err="1"/>
              <a:t>main</a:t>
            </a:r>
            <a:r>
              <a:rPr lang="pl-PL" sz="1600" dirty="0"/>
              <a:t>() {</a:t>
            </a:r>
          </a:p>
          <a:p>
            <a:r>
              <a:rPr lang="pl-PL" sz="1600" dirty="0"/>
              <a:t>    </a:t>
            </a:r>
            <a:r>
              <a:rPr lang="pl-PL" sz="1600" dirty="0" err="1"/>
              <a:t>let</a:t>
            </a:r>
            <a:r>
              <a:rPr lang="pl-PL" sz="1600" dirty="0"/>
              <a:t> </a:t>
            </a:r>
            <a:r>
              <a:rPr lang="pl-PL" sz="1600" dirty="0" err="1"/>
              <a:t>mut</a:t>
            </a:r>
            <a:r>
              <a:rPr lang="pl-PL" sz="1600" dirty="0"/>
              <a:t> </a:t>
            </a:r>
            <a:r>
              <a:rPr lang="pl-PL" sz="1600" dirty="0" err="1"/>
              <a:t>age</a:t>
            </a:r>
            <a:r>
              <a:rPr lang="pl-PL" sz="1600" dirty="0"/>
              <a:t> = 1;</a:t>
            </a:r>
          </a:p>
          <a:p>
            <a:endParaRPr lang="pl-PL" sz="1600" dirty="0"/>
          </a:p>
          <a:p>
            <a:r>
              <a:rPr lang="pl-PL" sz="1600" dirty="0"/>
              <a:t>    // start of the </a:t>
            </a:r>
            <a:r>
              <a:rPr lang="pl-PL" sz="1600" dirty="0" err="1"/>
              <a:t>inner</a:t>
            </a:r>
            <a:r>
              <a:rPr lang="pl-PL" sz="1600" dirty="0"/>
              <a:t> </a:t>
            </a:r>
            <a:r>
              <a:rPr lang="pl-PL" sz="1600" dirty="0" err="1"/>
              <a:t>block</a:t>
            </a:r>
            <a:endParaRPr lang="pl-PL" sz="1600" dirty="0"/>
          </a:p>
          <a:p>
            <a:r>
              <a:rPr lang="pl-PL" sz="1600" dirty="0"/>
              <a:t>    {</a:t>
            </a:r>
          </a:p>
          <a:p>
            <a:r>
              <a:rPr lang="pl-PL" sz="1600" dirty="0"/>
              <a:t>        // </a:t>
            </a:r>
            <a:r>
              <a:rPr lang="pl-PL" sz="1600" dirty="0" err="1"/>
              <a:t>shadowing</a:t>
            </a:r>
            <a:r>
              <a:rPr lang="pl-PL" sz="1600" dirty="0"/>
              <a:t> by </a:t>
            </a:r>
            <a:r>
              <a:rPr lang="pl-PL" sz="1600" dirty="0" err="1"/>
              <a:t>immutable</a:t>
            </a:r>
            <a:r>
              <a:rPr lang="pl-PL" sz="1600" dirty="0"/>
              <a:t> </a:t>
            </a:r>
            <a:r>
              <a:rPr lang="pl-PL" sz="1600" dirty="0" err="1"/>
              <a:t>age</a:t>
            </a:r>
            <a:r>
              <a:rPr lang="pl-PL" sz="1600" dirty="0"/>
              <a:t> </a:t>
            </a:r>
            <a:r>
              <a:rPr lang="pl-PL" sz="1600" dirty="0" err="1"/>
              <a:t>variable</a:t>
            </a:r>
            <a:endParaRPr lang="pl-PL" sz="1600" dirty="0"/>
          </a:p>
          <a:p>
            <a:r>
              <a:rPr lang="pl-PL" sz="1600" dirty="0"/>
              <a:t>        </a:t>
            </a:r>
            <a:r>
              <a:rPr lang="pl-PL" sz="1600" dirty="0" err="1"/>
              <a:t>let</a:t>
            </a:r>
            <a:r>
              <a:rPr lang="pl-PL" sz="1600" dirty="0"/>
              <a:t> </a:t>
            </a:r>
            <a:r>
              <a:rPr lang="pl-PL" sz="1600" dirty="0" err="1"/>
              <a:t>age</a:t>
            </a:r>
            <a:r>
              <a:rPr lang="pl-PL" sz="1600" dirty="0"/>
              <a:t> = </a:t>
            </a:r>
            <a:r>
              <a:rPr lang="pl-PL" sz="1600" dirty="0" err="1"/>
              <a:t>age</a:t>
            </a:r>
            <a:r>
              <a:rPr lang="pl-PL" sz="1600" dirty="0"/>
              <a:t>;</a:t>
            </a:r>
          </a:p>
          <a:p>
            <a:endParaRPr lang="pl-PL" sz="1600" dirty="0"/>
          </a:p>
          <a:p>
            <a:r>
              <a:rPr lang="pl-PL" sz="1600" dirty="0"/>
              <a:t>        // error, </a:t>
            </a:r>
            <a:r>
              <a:rPr lang="pl-PL" sz="1600" dirty="0" err="1"/>
              <a:t>age</a:t>
            </a:r>
            <a:r>
              <a:rPr lang="pl-PL" sz="1600" dirty="0"/>
              <a:t> </a:t>
            </a:r>
            <a:r>
              <a:rPr lang="pl-PL" sz="1600" dirty="0" err="1"/>
              <a:t>variable</a:t>
            </a:r>
            <a:r>
              <a:rPr lang="pl-PL" sz="1600" dirty="0"/>
              <a:t> </a:t>
            </a:r>
            <a:r>
              <a:rPr lang="pl-PL" sz="1600" dirty="0" err="1"/>
              <a:t>is</a:t>
            </a:r>
            <a:r>
              <a:rPr lang="pl-PL" sz="1600" dirty="0"/>
              <a:t> </a:t>
            </a:r>
            <a:r>
              <a:rPr lang="pl-PL" sz="1600" dirty="0" err="1"/>
              <a:t>frozen</a:t>
            </a:r>
            <a:r>
              <a:rPr lang="pl-PL" sz="1600" dirty="0"/>
              <a:t> in </a:t>
            </a:r>
            <a:r>
              <a:rPr lang="pl-PL" sz="1600" dirty="0" err="1"/>
              <a:t>this</a:t>
            </a:r>
            <a:r>
              <a:rPr lang="pl-PL" sz="1600" dirty="0"/>
              <a:t> </a:t>
            </a:r>
            <a:r>
              <a:rPr lang="pl-PL" sz="1600" dirty="0" err="1"/>
              <a:t>scope</a:t>
            </a:r>
            <a:endParaRPr lang="pl-PL" sz="1600" dirty="0"/>
          </a:p>
          <a:p>
            <a:r>
              <a:rPr lang="pl-PL" sz="1600" dirty="0"/>
              <a:t>        </a:t>
            </a:r>
            <a:r>
              <a:rPr lang="pl-PL" sz="1600" dirty="0" err="1"/>
              <a:t>age</a:t>
            </a:r>
            <a:r>
              <a:rPr lang="pl-PL" sz="1600" dirty="0"/>
              <a:t> = 2;</a:t>
            </a:r>
          </a:p>
          <a:p>
            <a:endParaRPr lang="pl-PL" sz="1600" dirty="0"/>
          </a:p>
          <a:p>
            <a:r>
              <a:rPr lang="pl-PL" sz="1600" dirty="0"/>
              <a:t>        </a:t>
            </a:r>
            <a:r>
              <a:rPr lang="pl-PL" sz="1600" dirty="0" err="1"/>
              <a:t>println</a:t>
            </a:r>
            <a:r>
              <a:rPr lang="pl-PL" sz="1600" dirty="0"/>
              <a:t>!("</a:t>
            </a:r>
            <a:r>
              <a:rPr lang="pl-PL" sz="1600" dirty="0" err="1"/>
              <a:t>age</a:t>
            </a:r>
            <a:r>
              <a:rPr lang="pl-PL" sz="1600" dirty="0"/>
              <a:t> </a:t>
            </a:r>
            <a:r>
              <a:rPr lang="pl-PL" sz="1600" dirty="0" err="1"/>
              <a:t>variable</a:t>
            </a:r>
            <a:r>
              <a:rPr lang="pl-PL" sz="1600" dirty="0"/>
              <a:t> </a:t>
            </a:r>
            <a:r>
              <a:rPr lang="pl-PL" sz="1600" dirty="0" err="1"/>
              <a:t>inner</a:t>
            </a:r>
            <a:r>
              <a:rPr lang="pl-PL" sz="1600" dirty="0"/>
              <a:t> </a:t>
            </a:r>
            <a:r>
              <a:rPr lang="pl-PL" sz="1600" dirty="0" err="1"/>
              <a:t>block</a:t>
            </a:r>
            <a:r>
              <a:rPr lang="pl-PL" sz="1600" dirty="0"/>
              <a:t> = {}", </a:t>
            </a:r>
            <a:r>
              <a:rPr lang="pl-PL" sz="1600" dirty="0" err="1"/>
              <a:t>age</a:t>
            </a:r>
            <a:r>
              <a:rPr lang="pl-PL" sz="1600" dirty="0"/>
              <a:t>);</a:t>
            </a:r>
          </a:p>
          <a:p>
            <a:r>
              <a:rPr lang="pl-PL" sz="1600" dirty="0"/>
              <a:t>        // </a:t>
            </a:r>
            <a:r>
              <a:rPr lang="pl-PL" sz="1600" dirty="0" err="1"/>
              <a:t>age</a:t>
            </a:r>
            <a:r>
              <a:rPr lang="pl-PL" sz="1600" dirty="0"/>
              <a:t> </a:t>
            </a:r>
            <a:r>
              <a:rPr lang="pl-PL" sz="1600" dirty="0" err="1"/>
              <a:t>variable</a:t>
            </a:r>
            <a:r>
              <a:rPr lang="pl-PL" sz="1600" dirty="0"/>
              <a:t> </a:t>
            </a:r>
            <a:r>
              <a:rPr lang="pl-PL" sz="1600" dirty="0" err="1"/>
              <a:t>goes</a:t>
            </a:r>
            <a:r>
              <a:rPr lang="pl-PL" sz="1600" dirty="0"/>
              <a:t> out of </a:t>
            </a:r>
            <a:r>
              <a:rPr lang="pl-PL" sz="1600" dirty="0" err="1"/>
              <a:t>scope</a:t>
            </a:r>
            <a:endParaRPr lang="pl-PL" sz="1600" dirty="0"/>
          </a:p>
          <a:p>
            <a:r>
              <a:rPr lang="pl-PL" sz="1600" dirty="0"/>
              <a:t>    }</a:t>
            </a:r>
          </a:p>
          <a:p>
            <a:r>
              <a:rPr lang="pl-PL" sz="1600" dirty="0"/>
              <a:t>    // end of the </a:t>
            </a:r>
            <a:r>
              <a:rPr lang="pl-PL" sz="1600" dirty="0" err="1"/>
              <a:t>inner</a:t>
            </a:r>
            <a:r>
              <a:rPr lang="pl-PL" sz="1600" dirty="0"/>
              <a:t> </a:t>
            </a:r>
            <a:r>
              <a:rPr lang="pl-PL" sz="1600" dirty="0" err="1"/>
              <a:t>block</a:t>
            </a:r>
            <a:endParaRPr lang="pl-PL" sz="1600" dirty="0"/>
          </a:p>
          <a:p>
            <a:endParaRPr lang="pl-PL" sz="1600" dirty="0"/>
          </a:p>
          <a:p>
            <a:r>
              <a:rPr lang="pl-PL" sz="1600" dirty="0"/>
              <a:t>    // </a:t>
            </a:r>
            <a:r>
              <a:rPr lang="pl-PL" sz="1600" dirty="0" err="1"/>
              <a:t>age</a:t>
            </a:r>
            <a:r>
              <a:rPr lang="pl-PL" sz="1600" dirty="0"/>
              <a:t> </a:t>
            </a:r>
            <a:r>
              <a:rPr lang="pl-PL" sz="1600" dirty="0" err="1"/>
              <a:t>variable</a:t>
            </a:r>
            <a:r>
              <a:rPr lang="pl-PL" sz="1600" dirty="0"/>
              <a:t> </a:t>
            </a:r>
            <a:r>
              <a:rPr lang="pl-PL" sz="1600" dirty="0" err="1"/>
              <a:t>is</a:t>
            </a:r>
            <a:r>
              <a:rPr lang="pl-PL" sz="1600" dirty="0"/>
              <a:t> not </a:t>
            </a:r>
            <a:r>
              <a:rPr lang="pl-PL" sz="1600" dirty="0" err="1"/>
              <a:t>frozen</a:t>
            </a:r>
            <a:r>
              <a:rPr lang="pl-PL" sz="1600" dirty="0"/>
              <a:t> in </a:t>
            </a:r>
            <a:r>
              <a:rPr lang="pl-PL" sz="1600" dirty="0" err="1"/>
              <a:t>outer</a:t>
            </a:r>
            <a:r>
              <a:rPr lang="pl-PL" sz="1600" dirty="0"/>
              <a:t> </a:t>
            </a:r>
            <a:r>
              <a:rPr lang="pl-PL" sz="1600" dirty="0" err="1"/>
              <a:t>block</a:t>
            </a:r>
            <a:endParaRPr lang="pl-PL" sz="1600" dirty="0"/>
          </a:p>
          <a:p>
            <a:r>
              <a:rPr lang="pl-PL" sz="1600" dirty="0"/>
              <a:t>    </a:t>
            </a:r>
            <a:r>
              <a:rPr lang="pl-PL" sz="1600" dirty="0" err="1"/>
              <a:t>age</a:t>
            </a:r>
            <a:r>
              <a:rPr lang="pl-PL" sz="1600" dirty="0"/>
              <a:t> = 3;</a:t>
            </a:r>
          </a:p>
          <a:p>
            <a:endParaRPr lang="pl-PL" sz="1600" dirty="0"/>
          </a:p>
          <a:p>
            <a:r>
              <a:rPr lang="pl-PL" sz="1600" dirty="0"/>
              <a:t>    </a:t>
            </a:r>
            <a:r>
              <a:rPr lang="pl-PL" sz="1600" dirty="0" err="1"/>
              <a:t>println</a:t>
            </a:r>
            <a:r>
              <a:rPr lang="pl-PL" sz="1600" dirty="0"/>
              <a:t>!("</a:t>
            </a:r>
            <a:r>
              <a:rPr lang="pl-PL" sz="1600" dirty="0" err="1"/>
              <a:t>integer</a:t>
            </a:r>
            <a:r>
              <a:rPr lang="pl-PL" sz="1600" dirty="0"/>
              <a:t> </a:t>
            </a:r>
            <a:r>
              <a:rPr lang="pl-PL" sz="1600" dirty="0" err="1"/>
              <a:t>variable</a:t>
            </a:r>
            <a:r>
              <a:rPr lang="pl-PL" sz="1600" dirty="0"/>
              <a:t> </a:t>
            </a:r>
            <a:r>
              <a:rPr lang="pl-PL" sz="1600" dirty="0" err="1"/>
              <a:t>outer</a:t>
            </a:r>
            <a:r>
              <a:rPr lang="pl-PL" sz="1600" dirty="0"/>
              <a:t> </a:t>
            </a:r>
            <a:r>
              <a:rPr lang="pl-PL" sz="1600" dirty="0" err="1"/>
              <a:t>block</a:t>
            </a:r>
            <a:r>
              <a:rPr lang="pl-PL" sz="1600" dirty="0"/>
              <a:t> = {}", </a:t>
            </a:r>
            <a:r>
              <a:rPr lang="pl-PL" sz="1600" dirty="0" err="1"/>
              <a:t>age</a:t>
            </a:r>
            <a:r>
              <a:rPr lang="pl-PL" sz="1600" dirty="0"/>
              <a:t>);</a:t>
            </a:r>
          </a:p>
          <a:p>
            <a:r>
              <a:rPr lang="pl-PL" sz="1600" dirty="0"/>
              <a:t>}</a:t>
            </a:r>
          </a:p>
        </p:txBody>
      </p:sp>
    </p:spTree>
    <p:extLst>
      <p:ext uri="{BB962C8B-B14F-4D97-AF65-F5344CB8AC3E}">
        <p14:creationId xmlns:p14="http://schemas.microsoft.com/office/powerpoint/2010/main" val="412956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00085" y="1382721"/>
            <a:ext cx="11745157" cy="2283023"/>
          </a:xfrm>
        </p:spPr>
        <p:txBody>
          <a:bodyPr rtlCol="0">
            <a:normAutofit/>
          </a:bodyPr>
          <a:lstStyle/>
          <a:p>
            <a:pPr algn="l" rtl="0"/>
            <a:r>
              <a:rPr lang="pl-PL" sz="3200" dirty="0"/>
              <a:t>	   			Czym są domknięcia?</a:t>
            </a:r>
          </a:p>
        </p:txBody>
      </p:sp>
    </p:spTree>
    <p:extLst>
      <p:ext uri="{BB962C8B-B14F-4D97-AF65-F5344CB8AC3E}">
        <p14:creationId xmlns:p14="http://schemas.microsoft.com/office/powerpoint/2010/main" val="337475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storia Zakonu Sióstr Klarysek w Starym Sączu | Siostry Klaryski, Stary  Sącz, zakon klauzurowy | Sądeczanin.info">
            <a:extLst>
              <a:ext uri="{FF2B5EF4-FFF2-40B4-BE49-F238E27FC236}">
                <a16:creationId xmlns:a16="http://schemas.microsoft.com/office/drawing/2014/main" id="{3593B14F-53D9-6F9A-591C-EEA881998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32456"/>
            <a:ext cx="8916228" cy="499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75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Klasztor Sióstr Klarysek » Gmina Stary Sącz">
            <a:extLst>
              <a:ext uri="{FF2B5EF4-FFF2-40B4-BE49-F238E27FC236}">
                <a16:creationId xmlns:a16="http://schemas.microsoft.com/office/drawing/2014/main" id="{09E9F9D3-58AC-FA76-639B-5623D5002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528" y="890416"/>
            <a:ext cx="9462943" cy="507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58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00085" y="1382721"/>
            <a:ext cx="11745157" cy="2283023"/>
          </a:xfrm>
        </p:spPr>
        <p:txBody>
          <a:bodyPr rtlCol="0">
            <a:normAutofit/>
          </a:bodyPr>
          <a:lstStyle/>
          <a:p>
            <a:pPr algn="l" rtl="0"/>
            <a:r>
              <a:rPr lang="pl-PL" sz="3200" dirty="0"/>
              <a:t>	   Co prawda, nie ma konstrukcji lambd, ale…</a:t>
            </a:r>
          </a:p>
        </p:txBody>
      </p:sp>
    </p:spTree>
    <p:extLst>
      <p:ext uri="{BB962C8B-B14F-4D97-AF65-F5344CB8AC3E}">
        <p14:creationId xmlns:p14="http://schemas.microsoft.com/office/powerpoint/2010/main" val="423922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6C2C6DAC-19D0-B964-80AC-FD8B4F11A7C7}"/>
              </a:ext>
            </a:extLst>
          </p:cNvPr>
          <p:cNvPicPr>
            <a:picLocks noChangeAspect="1"/>
          </p:cNvPicPr>
          <p:nvPr/>
        </p:nvPicPr>
        <p:blipFill>
          <a:blip r:embed="rId3"/>
          <a:stretch>
            <a:fillRect/>
          </a:stretch>
        </p:blipFill>
        <p:spPr>
          <a:xfrm>
            <a:off x="1490662" y="2833687"/>
            <a:ext cx="9210675" cy="1190625"/>
          </a:xfrm>
          <a:prstGeom prst="rect">
            <a:avLst/>
          </a:prstGeom>
        </p:spPr>
      </p:pic>
    </p:spTree>
    <p:extLst>
      <p:ext uri="{BB962C8B-B14F-4D97-AF65-F5344CB8AC3E}">
        <p14:creationId xmlns:p14="http://schemas.microsoft.com/office/powerpoint/2010/main" val="147604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3E781396-42F2-0B73-0A37-0BA4509F6175}"/>
              </a:ext>
            </a:extLst>
          </p:cNvPr>
          <p:cNvPicPr>
            <a:picLocks noChangeAspect="1"/>
          </p:cNvPicPr>
          <p:nvPr/>
        </p:nvPicPr>
        <p:blipFill>
          <a:blip r:embed="rId3"/>
          <a:stretch>
            <a:fillRect/>
          </a:stretch>
        </p:blipFill>
        <p:spPr>
          <a:xfrm>
            <a:off x="700087" y="1895475"/>
            <a:ext cx="10791825" cy="3067050"/>
          </a:xfrm>
          <a:prstGeom prst="rect">
            <a:avLst/>
          </a:prstGeom>
        </p:spPr>
      </p:pic>
    </p:spTree>
    <p:extLst>
      <p:ext uri="{BB962C8B-B14F-4D97-AF65-F5344CB8AC3E}">
        <p14:creationId xmlns:p14="http://schemas.microsoft.com/office/powerpoint/2010/main" val="9880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B5C8A6BE-6F2B-84D3-0662-721608AA36A3}"/>
              </a:ext>
            </a:extLst>
          </p:cNvPr>
          <p:cNvSpPr txBox="1"/>
          <p:nvPr/>
        </p:nvSpPr>
        <p:spPr>
          <a:xfrm>
            <a:off x="1884784" y="2836421"/>
            <a:ext cx="8859416" cy="1477328"/>
          </a:xfrm>
          <a:prstGeom prst="rect">
            <a:avLst/>
          </a:prstGeom>
          <a:noFill/>
          <a:ln>
            <a:solidFill>
              <a:schemeClr val="bg2"/>
            </a:solidFill>
          </a:ln>
        </p:spPr>
        <p:txBody>
          <a:bodyPr wrap="square">
            <a:spAutoFit/>
          </a:bodyPr>
          <a:lstStyle/>
          <a:p>
            <a:r>
              <a:rPr lang="pl-PL" dirty="0"/>
              <a:t>W powyższym przykładzie utworzyliśmy domknięcie, które drukuje tekst. </a:t>
            </a:r>
          </a:p>
          <a:p>
            <a:endParaRPr lang="pl-PL" dirty="0"/>
          </a:p>
          <a:p>
            <a:r>
              <a:rPr lang="pl-PL" dirty="0" err="1"/>
              <a:t>print_text</a:t>
            </a:r>
            <a:r>
              <a:rPr lang="pl-PL" dirty="0"/>
              <a:t> - zmienna do przechowywania domknięcia</a:t>
            </a:r>
          </a:p>
          <a:p>
            <a:r>
              <a:rPr lang="pl-PL" dirty="0"/>
              <a:t>|| - rozpoczęcie domknięcia</a:t>
            </a:r>
          </a:p>
          <a:p>
            <a:r>
              <a:rPr lang="pl-PL" dirty="0" err="1"/>
              <a:t>println</a:t>
            </a:r>
            <a:r>
              <a:rPr lang="pl-PL" dirty="0"/>
              <a:t>!("</a:t>
            </a:r>
            <a:r>
              <a:rPr lang="pl-PL" dirty="0" err="1"/>
              <a:t>Closure</a:t>
            </a:r>
            <a:r>
              <a:rPr lang="pl-PL" dirty="0"/>
              <a:t>") - ciało domknięcia</a:t>
            </a:r>
          </a:p>
        </p:txBody>
      </p:sp>
    </p:spTree>
    <p:extLst>
      <p:ext uri="{BB962C8B-B14F-4D97-AF65-F5344CB8AC3E}">
        <p14:creationId xmlns:p14="http://schemas.microsoft.com/office/powerpoint/2010/main" val="220930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8E77A29-F0E7-78EE-4F99-690BE64664B6}"/>
              </a:ext>
            </a:extLst>
          </p:cNvPr>
          <p:cNvPicPr>
            <a:picLocks noChangeAspect="1"/>
          </p:cNvPicPr>
          <p:nvPr/>
        </p:nvPicPr>
        <p:blipFill>
          <a:blip r:embed="rId3"/>
          <a:stretch>
            <a:fillRect/>
          </a:stretch>
        </p:blipFill>
        <p:spPr>
          <a:xfrm>
            <a:off x="1385887" y="2547937"/>
            <a:ext cx="9420225" cy="1762125"/>
          </a:xfrm>
          <a:prstGeom prst="rect">
            <a:avLst/>
          </a:prstGeom>
        </p:spPr>
      </p:pic>
    </p:spTree>
    <p:extLst>
      <p:ext uri="{BB962C8B-B14F-4D97-AF65-F5344CB8AC3E}">
        <p14:creationId xmlns:p14="http://schemas.microsoft.com/office/powerpoint/2010/main" val="296835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97208C4-76FA-FE70-4E40-FECD1F256355}"/>
              </a:ext>
            </a:extLst>
          </p:cNvPr>
          <p:cNvPicPr>
            <a:picLocks noChangeAspect="1"/>
          </p:cNvPicPr>
          <p:nvPr/>
        </p:nvPicPr>
        <p:blipFill>
          <a:blip r:embed="rId3"/>
          <a:stretch>
            <a:fillRect/>
          </a:stretch>
        </p:blipFill>
        <p:spPr>
          <a:xfrm>
            <a:off x="1455049" y="1903882"/>
            <a:ext cx="9281901" cy="3050236"/>
          </a:xfrm>
          <a:prstGeom prst="rect">
            <a:avLst/>
          </a:prstGeom>
        </p:spPr>
      </p:pic>
    </p:spTree>
    <p:extLst>
      <p:ext uri="{BB962C8B-B14F-4D97-AF65-F5344CB8AC3E}">
        <p14:creationId xmlns:p14="http://schemas.microsoft.com/office/powerpoint/2010/main" val="166151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raca zamknięcia z parametrem w Rust ">
            <a:extLst>
              <a:ext uri="{FF2B5EF4-FFF2-40B4-BE49-F238E27FC236}">
                <a16:creationId xmlns:a16="http://schemas.microsoft.com/office/drawing/2014/main" id="{783BE76E-8611-F2DD-9AAA-9D7F6624C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809750"/>
            <a:ext cx="62293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84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D0BB89C-AC8B-D58A-0E33-2B91035FA235}"/>
              </a:ext>
            </a:extLst>
          </p:cNvPr>
          <p:cNvPicPr>
            <a:picLocks noChangeAspect="1"/>
          </p:cNvPicPr>
          <p:nvPr/>
        </p:nvPicPr>
        <p:blipFill>
          <a:blip r:embed="rId3"/>
          <a:stretch>
            <a:fillRect/>
          </a:stretch>
        </p:blipFill>
        <p:spPr>
          <a:xfrm>
            <a:off x="2845836" y="811666"/>
            <a:ext cx="6101151" cy="5051039"/>
          </a:xfrm>
          <a:prstGeom prst="rect">
            <a:avLst/>
          </a:prstGeom>
        </p:spPr>
      </p:pic>
    </p:spTree>
    <p:extLst>
      <p:ext uri="{BB962C8B-B14F-4D97-AF65-F5344CB8AC3E}">
        <p14:creationId xmlns:p14="http://schemas.microsoft.com/office/powerpoint/2010/main" val="70570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307791" y="1494688"/>
            <a:ext cx="11745157" cy="2283023"/>
          </a:xfrm>
        </p:spPr>
        <p:txBody>
          <a:bodyPr rtlCol="0">
            <a:normAutofit/>
          </a:bodyPr>
          <a:lstStyle/>
          <a:p>
            <a:pPr algn="l" rtl="0"/>
            <a:r>
              <a:rPr lang="pl-PL" sz="3200" dirty="0"/>
              <a:t>	   Można zawrzeć jedno w drugim…</a:t>
            </a:r>
          </a:p>
        </p:txBody>
      </p:sp>
    </p:spTree>
    <p:extLst>
      <p:ext uri="{BB962C8B-B14F-4D97-AF65-F5344CB8AC3E}">
        <p14:creationId xmlns:p14="http://schemas.microsoft.com/office/powerpoint/2010/main" val="41845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A70BEA90-1DFB-B8BF-D9F6-BC97450777A6}"/>
              </a:ext>
            </a:extLst>
          </p:cNvPr>
          <p:cNvPicPr>
            <a:picLocks noChangeAspect="1"/>
          </p:cNvPicPr>
          <p:nvPr/>
        </p:nvPicPr>
        <p:blipFill>
          <a:blip r:embed="rId3"/>
          <a:stretch>
            <a:fillRect/>
          </a:stretch>
        </p:blipFill>
        <p:spPr>
          <a:xfrm>
            <a:off x="2728912" y="1404937"/>
            <a:ext cx="6734175" cy="4048125"/>
          </a:xfrm>
          <a:prstGeom prst="rect">
            <a:avLst/>
          </a:prstGeom>
        </p:spPr>
      </p:pic>
    </p:spTree>
    <p:extLst>
      <p:ext uri="{BB962C8B-B14F-4D97-AF65-F5344CB8AC3E}">
        <p14:creationId xmlns:p14="http://schemas.microsoft.com/office/powerpoint/2010/main" val="32427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814BD6E-60D3-4485-BE60-19090B6E6820}"/>
              </a:ext>
            </a:extLst>
          </p:cNvPr>
          <p:cNvPicPr>
            <a:picLocks noChangeAspect="1"/>
          </p:cNvPicPr>
          <p:nvPr/>
        </p:nvPicPr>
        <p:blipFill>
          <a:blip r:embed="rId3"/>
          <a:stretch>
            <a:fillRect/>
          </a:stretch>
        </p:blipFill>
        <p:spPr>
          <a:xfrm>
            <a:off x="1336074" y="2470439"/>
            <a:ext cx="10061599" cy="1310104"/>
          </a:xfrm>
          <a:prstGeom prst="rect">
            <a:avLst/>
          </a:prstGeom>
        </p:spPr>
      </p:pic>
    </p:spTree>
    <p:extLst>
      <p:ext uri="{BB962C8B-B14F-4D97-AF65-F5344CB8AC3E}">
        <p14:creationId xmlns:p14="http://schemas.microsoft.com/office/powerpoint/2010/main" val="379929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CC68CD2-329E-26EA-1E28-2781969F5C92}"/>
              </a:ext>
            </a:extLst>
          </p:cNvPr>
          <p:cNvSpPr txBox="1"/>
          <p:nvPr/>
        </p:nvSpPr>
        <p:spPr>
          <a:xfrm>
            <a:off x="1866122" y="2509848"/>
            <a:ext cx="7282543" cy="1477328"/>
          </a:xfrm>
          <a:prstGeom prst="rect">
            <a:avLst/>
          </a:prstGeom>
          <a:noFill/>
          <a:ln>
            <a:solidFill>
              <a:schemeClr val="bg2"/>
            </a:solidFill>
          </a:ln>
        </p:spPr>
        <p:txBody>
          <a:bodyPr wrap="square">
            <a:spAutoFit/>
          </a:bodyPr>
          <a:lstStyle/>
          <a:p>
            <a:r>
              <a:rPr lang="pl-PL" dirty="0"/>
              <a:t>Inteligentne wskaźniki to abstrakcyjne typy danych, które działają jak zwykłe wskaźniki (zmienne przechowujące adresy pamięci wartości) w programowaniu, w połączeniu z dodatkowymi funkcjami, takimi jak destruktory i przeciążone operatory. Obejmują one również automatyczne zarządzanie pamięcią.</a:t>
            </a:r>
          </a:p>
        </p:txBody>
      </p:sp>
    </p:spTree>
    <p:extLst>
      <p:ext uri="{BB962C8B-B14F-4D97-AF65-F5344CB8AC3E}">
        <p14:creationId xmlns:p14="http://schemas.microsoft.com/office/powerpoint/2010/main" val="18692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3A33E2D-7EA4-99A6-7C19-43CC1C849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274" y="1538855"/>
            <a:ext cx="6914272" cy="3780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8C9079A-6CEB-D6A6-6007-9E761631F584}"/>
              </a:ext>
            </a:extLst>
          </p:cNvPr>
          <p:cNvPicPr>
            <a:picLocks noChangeAspect="1"/>
          </p:cNvPicPr>
          <p:nvPr/>
        </p:nvPicPr>
        <p:blipFill>
          <a:blip r:embed="rId3"/>
          <a:stretch>
            <a:fillRect/>
          </a:stretch>
        </p:blipFill>
        <p:spPr>
          <a:xfrm>
            <a:off x="657225" y="923925"/>
            <a:ext cx="10877550" cy="5010150"/>
          </a:xfrm>
          <a:prstGeom prst="rect">
            <a:avLst/>
          </a:prstGeom>
        </p:spPr>
      </p:pic>
    </p:spTree>
    <p:extLst>
      <p:ext uri="{BB962C8B-B14F-4D97-AF65-F5344CB8AC3E}">
        <p14:creationId xmlns:p14="http://schemas.microsoft.com/office/powerpoint/2010/main" val="165406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EA3A773D-FCC4-231D-25C8-3D5412D9542F}"/>
              </a:ext>
            </a:extLst>
          </p:cNvPr>
          <p:cNvSpPr txBox="1"/>
          <p:nvPr/>
        </p:nvSpPr>
        <p:spPr>
          <a:xfrm>
            <a:off x="2015411" y="2690336"/>
            <a:ext cx="8724123" cy="1477328"/>
          </a:xfrm>
          <a:prstGeom prst="rect">
            <a:avLst/>
          </a:prstGeom>
          <a:noFill/>
          <a:ln>
            <a:solidFill>
              <a:schemeClr val="bg2"/>
            </a:solidFill>
          </a:ln>
        </p:spPr>
        <p:txBody>
          <a:bodyPr wrap="square">
            <a:spAutoFit/>
          </a:bodyPr>
          <a:lstStyle/>
          <a:p>
            <a:r>
              <a:rPr lang="pl-PL" dirty="0"/>
              <a:t>W </a:t>
            </a:r>
            <a:r>
              <a:rPr lang="pl-PL" dirty="0" err="1"/>
              <a:t>Ruście</a:t>
            </a:r>
            <a:r>
              <a:rPr lang="pl-PL" dirty="0"/>
              <a:t> alokacja danych odbywa się zwykle w stosie. Jednak niektóre metody i typy inteligentnych wskaźników w </a:t>
            </a:r>
            <a:r>
              <a:rPr lang="pl-PL" dirty="0" err="1"/>
              <a:t>Ruście</a:t>
            </a:r>
            <a:r>
              <a:rPr lang="pl-PL" dirty="0"/>
              <a:t> umożliwiają alokację danych w stercie. Jednym z tych typów jest inteligentny wskaźnik Box&lt;T&gt;; gdzie "&lt;T&gt;" reprezentuje typ danych. Załóżmy na przykład, że przechowujemy wartość </a:t>
            </a:r>
            <a:br>
              <a:rPr lang="pl-PL" dirty="0"/>
            </a:br>
            <a:r>
              <a:rPr lang="pl-PL" dirty="0"/>
              <a:t>w stercie: Box::</a:t>
            </a:r>
            <a:r>
              <a:rPr lang="pl-PL" dirty="0" err="1"/>
              <a:t>new</a:t>
            </a:r>
            <a:r>
              <a:rPr lang="pl-PL" dirty="0"/>
              <a:t>()</a:t>
            </a:r>
          </a:p>
        </p:txBody>
      </p:sp>
    </p:spTree>
    <p:extLst>
      <p:ext uri="{BB962C8B-B14F-4D97-AF65-F5344CB8AC3E}">
        <p14:creationId xmlns:p14="http://schemas.microsoft.com/office/powerpoint/2010/main" val="80026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F64F27E-3D1E-1C46-9E7E-7BBF6E237FE1}"/>
              </a:ext>
            </a:extLst>
          </p:cNvPr>
          <p:cNvPicPr>
            <a:picLocks noChangeAspect="1"/>
          </p:cNvPicPr>
          <p:nvPr/>
        </p:nvPicPr>
        <p:blipFill>
          <a:blip r:embed="rId3"/>
          <a:stretch>
            <a:fillRect/>
          </a:stretch>
        </p:blipFill>
        <p:spPr>
          <a:xfrm>
            <a:off x="1281112" y="1347787"/>
            <a:ext cx="9629775" cy="4162425"/>
          </a:xfrm>
          <a:prstGeom prst="rect">
            <a:avLst/>
          </a:prstGeom>
        </p:spPr>
      </p:pic>
    </p:spTree>
    <p:extLst>
      <p:ext uri="{BB962C8B-B14F-4D97-AF65-F5344CB8AC3E}">
        <p14:creationId xmlns:p14="http://schemas.microsoft.com/office/powerpoint/2010/main" val="289625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BBCD6541-9F0C-F31A-E2A7-44E263EB7EDC}"/>
              </a:ext>
            </a:extLst>
          </p:cNvPr>
          <p:cNvSpPr txBox="1"/>
          <p:nvPr/>
        </p:nvSpPr>
        <p:spPr>
          <a:xfrm>
            <a:off x="1279071" y="3027984"/>
            <a:ext cx="9633857" cy="646331"/>
          </a:xfrm>
          <a:prstGeom prst="rect">
            <a:avLst/>
          </a:prstGeom>
          <a:noFill/>
          <a:ln>
            <a:solidFill>
              <a:schemeClr val="bg2"/>
            </a:solidFill>
          </a:ln>
        </p:spPr>
        <p:txBody>
          <a:bodyPr wrap="square">
            <a:spAutoFit/>
          </a:bodyPr>
          <a:lstStyle/>
          <a:p>
            <a:r>
              <a:rPr lang="pl-PL" dirty="0"/>
              <a:t>Dane przechowywane na stosie muszą mieć stały rozmiar w czasie kompilacji. </a:t>
            </a:r>
            <a:r>
              <a:rPr lang="pl-PL" dirty="0" err="1"/>
              <a:t>Rust</a:t>
            </a:r>
            <a:r>
              <a:rPr lang="pl-PL" dirty="0"/>
              <a:t> domyślnie przydziela pamięć na stosie dla typów pierwotnych.</a:t>
            </a:r>
          </a:p>
        </p:txBody>
      </p:sp>
    </p:spTree>
    <p:extLst>
      <p:ext uri="{BB962C8B-B14F-4D97-AF65-F5344CB8AC3E}">
        <p14:creationId xmlns:p14="http://schemas.microsoft.com/office/powerpoint/2010/main" val="239801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1D9EBB1-0E0F-3E2F-E58C-942D91DE3AA3}"/>
              </a:ext>
            </a:extLst>
          </p:cNvPr>
          <p:cNvPicPr>
            <a:picLocks noChangeAspect="1"/>
          </p:cNvPicPr>
          <p:nvPr/>
        </p:nvPicPr>
        <p:blipFill>
          <a:blip r:embed="rId3"/>
          <a:stretch>
            <a:fillRect/>
          </a:stretch>
        </p:blipFill>
        <p:spPr>
          <a:xfrm>
            <a:off x="938212" y="1785937"/>
            <a:ext cx="10315575" cy="3286125"/>
          </a:xfrm>
          <a:prstGeom prst="rect">
            <a:avLst/>
          </a:prstGeom>
        </p:spPr>
      </p:pic>
    </p:spTree>
    <p:extLst>
      <p:ext uri="{BB962C8B-B14F-4D97-AF65-F5344CB8AC3E}">
        <p14:creationId xmlns:p14="http://schemas.microsoft.com/office/powerpoint/2010/main" val="160692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1A54680-0EC9-830F-768D-DED9CCFA5A90}"/>
              </a:ext>
            </a:extLst>
          </p:cNvPr>
          <p:cNvPicPr>
            <a:picLocks noChangeAspect="1"/>
          </p:cNvPicPr>
          <p:nvPr/>
        </p:nvPicPr>
        <p:blipFill>
          <a:blip r:embed="rId3"/>
          <a:stretch>
            <a:fillRect/>
          </a:stretch>
        </p:blipFill>
        <p:spPr>
          <a:xfrm>
            <a:off x="1319212" y="2128837"/>
            <a:ext cx="9553575" cy="2600325"/>
          </a:xfrm>
          <a:prstGeom prst="rect">
            <a:avLst/>
          </a:prstGeom>
        </p:spPr>
      </p:pic>
    </p:spTree>
    <p:extLst>
      <p:ext uri="{BB962C8B-B14F-4D97-AF65-F5344CB8AC3E}">
        <p14:creationId xmlns:p14="http://schemas.microsoft.com/office/powerpoint/2010/main" val="40434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9C39CBC6-3B20-D3C4-693C-47300D9CD86C}"/>
              </a:ext>
            </a:extLst>
          </p:cNvPr>
          <p:cNvSpPr txBox="1"/>
          <p:nvPr/>
        </p:nvSpPr>
        <p:spPr>
          <a:xfrm>
            <a:off x="2600960" y="2654776"/>
            <a:ext cx="7439660" cy="1200329"/>
          </a:xfrm>
          <a:prstGeom prst="rect">
            <a:avLst/>
          </a:prstGeom>
          <a:noFill/>
          <a:ln>
            <a:solidFill>
              <a:schemeClr val="bg2"/>
            </a:solidFill>
          </a:ln>
        </p:spPr>
        <p:txBody>
          <a:bodyPr wrap="square">
            <a:spAutoFit/>
          </a:bodyPr>
          <a:lstStyle/>
          <a:p>
            <a:r>
              <a:rPr lang="pl-PL" dirty="0"/>
              <a:t>W przeciwieństwie do stosu, przez większość czasu będziemy musieli przekazywać zmienne do różnych funkcji i utrzymywać je przy życiu dłużej niż przez wykonanie pojedynczej funkcji. Wtedy możemy użyć sterty.</a:t>
            </a:r>
          </a:p>
        </p:txBody>
      </p:sp>
    </p:spTree>
    <p:extLst>
      <p:ext uri="{BB962C8B-B14F-4D97-AF65-F5344CB8AC3E}">
        <p14:creationId xmlns:p14="http://schemas.microsoft.com/office/powerpoint/2010/main" val="97711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58CFA45-408D-45EC-C569-E7741CC07871}"/>
              </a:ext>
            </a:extLst>
          </p:cNvPr>
          <p:cNvPicPr>
            <a:picLocks noChangeAspect="1"/>
          </p:cNvPicPr>
          <p:nvPr/>
        </p:nvPicPr>
        <p:blipFill>
          <a:blip r:embed="rId3"/>
          <a:stretch>
            <a:fillRect/>
          </a:stretch>
        </p:blipFill>
        <p:spPr>
          <a:xfrm>
            <a:off x="1090612" y="1519237"/>
            <a:ext cx="10010775" cy="3819525"/>
          </a:xfrm>
          <a:prstGeom prst="rect">
            <a:avLst/>
          </a:prstGeom>
        </p:spPr>
      </p:pic>
    </p:spTree>
    <p:extLst>
      <p:ext uri="{BB962C8B-B14F-4D97-AF65-F5344CB8AC3E}">
        <p14:creationId xmlns:p14="http://schemas.microsoft.com/office/powerpoint/2010/main" val="74316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50DC85C-3F36-6796-9B77-EBB9E85DE7F5}"/>
              </a:ext>
            </a:extLst>
          </p:cNvPr>
          <p:cNvPicPr>
            <a:picLocks noChangeAspect="1"/>
          </p:cNvPicPr>
          <p:nvPr/>
        </p:nvPicPr>
        <p:blipFill>
          <a:blip r:embed="rId3"/>
          <a:stretch>
            <a:fillRect/>
          </a:stretch>
        </p:blipFill>
        <p:spPr>
          <a:xfrm>
            <a:off x="3440395" y="876071"/>
            <a:ext cx="5866165" cy="5105857"/>
          </a:xfrm>
          <a:prstGeom prst="rect">
            <a:avLst/>
          </a:prstGeom>
        </p:spPr>
      </p:pic>
    </p:spTree>
    <p:extLst>
      <p:ext uri="{BB962C8B-B14F-4D97-AF65-F5344CB8AC3E}">
        <p14:creationId xmlns:p14="http://schemas.microsoft.com/office/powerpoint/2010/main" val="115560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58CFA45-408D-45EC-C569-E7741CC07871}"/>
              </a:ext>
            </a:extLst>
          </p:cNvPr>
          <p:cNvPicPr>
            <a:picLocks noChangeAspect="1"/>
          </p:cNvPicPr>
          <p:nvPr/>
        </p:nvPicPr>
        <p:blipFill>
          <a:blip r:embed="rId3"/>
          <a:stretch>
            <a:fillRect/>
          </a:stretch>
        </p:blipFill>
        <p:spPr>
          <a:xfrm>
            <a:off x="1090612" y="1519237"/>
            <a:ext cx="10010775" cy="3819525"/>
          </a:xfrm>
          <a:prstGeom prst="rect">
            <a:avLst/>
          </a:prstGeom>
        </p:spPr>
      </p:pic>
    </p:spTree>
    <p:extLst>
      <p:ext uri="{BB962C8B-B14F-4D97-AF65-F5344CB8AC3E}">
        <p14:creationId xmlns:p14="http://schemas.microsoft.com/office/powerpoint/2010/main" val="5300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9705C1DD-77EE-9ECE-9BED-3A21E9D7649C}"/>
              </a:ext>
            </a:extLst>
          </p:cNvPr>
          <p:cNvPicPr>
            <a:picLocks noChangeAspect="1"/>
          </p:cNvPicPr>
          <p:nvPr/>
        </p:nvPicPr>
        <p:blipFill>
          <a:blip r:embed="rId3"/>
          <a:stretch>
            <a:fillRect/>
          </a:stretch>
        </p:blipFill>
        <p:spPr>
          <a:xfrm>
            <a:off x="1338262" y="1128712"/>
            <a:ext cx="9515475" cy="4600575"/>
          </a:xfrm>
          <a:prstGeom prst="rect">
            <a:avLst/>
          </a:prstGeom>
        </p:spPr>
      </p:pic>
    </p:spTree>
    <p:extLst>
      <p:ext uri="{BB962C8B-B14F-4D97-AF65-F5344CB8AC3E}">
        <p14:creationId xmlns:p14="http://schemas.microsoft.com/office/powerpoint/2010/main" val="6510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8909F0C-2AC7-58EF-5FBE-EF6706D93994}"/>
              </a:ext>
            </a:extLst>
          </p:cNvPr>
          <p:cNvPicPr>
            <a:picLocks noChangeAspect="1"/>
          </p:cNvPicPr>
          <p:nvPr/>
        </p:nvPicPr>
        <p:blipFill>
          <a:blip r:embed="rId3"/>
          <a:stretch>
            <a:fillRect/>
          </a:stretch>
        </p:blipFill>
        <p:spPr>
          <a:xfrm>
            <a:off x="1696097" y="765892"/>
            <a:ext cx="8060462" cy="5093865"/>
          </a:xfrm>
          <a:prstGeom prst="rect">
            <a:avLst/>
          </a:prstGeom>
        </p:spPr>
      </p:pic>
    </p:spTree>
    <p:extLst>
      <p:ext uri="{BB962C8B-B14F-4D97-AF65-F5344CB8AC3E}">
        <p14:creationId xmlns:p14="http://schemas.microsoft.com/office/powerpoint/2010/main" val="419977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7DC7A49E-BE53-F1FA-FF6F-B4238ADAF7FA}"/>
              </a:ext>
            </a:extLst>
          </p:cNvPr>
          <p:cNvPicPr>
            <a:picLocks noChangeAspect="1"/>
          </p:cNvPicPr>
          <p:nvPr/>
        </p:nvPicPr>
        <p:blipFill>
          <a:blip r:embed="rId3"/>
          <a:stretch>
            <a:fillRect/>
          </a:stretch>
        </p:blipFill>
        <p:spPr>
          <a:xfrm>
            <a:off x="1589934" y="2869707"/>
            <a:ext cx="9162947" cy="666149"/>
          </a:xfrm>
          <a:prstGeom prst="rect">
            <a:avLst/>
          </a:prstGeom>
        </p:spPr>
      </p:pic>
    </p:spTree>
    <p:extLst>
      <p:ext uri="{BB962C8B-B14F-4D97-AF65-F5344CB8AC3E}">
        <p14:creationId xmlns:p14="http://schemas.microsoft.com/office/powerpoint/2010/main" val="340673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 Ten Favorite Rust Crates. Exploring Helpful Rust Libraries | by Mike  Riley | The Pragmatic Programmers | Medium">
            <a:extLst>
              <a:ext uri="{FF2B5EF4-FFF2-40B4-BE49-F238E27FC236}">
                <a16:creationId xmlns:a16="http://schemas.microsoft.com/office/drawing/2014/main" id="{77AEA89E-173B-D1CF-9825-4EDC7BDC4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988" y="999256"/>
            <a:ext cx="5407284" cy="485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98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5FEF814-030F-A97D-6505-9C571EFD12BE}"/>
              </a:ext>
            </a:extLst>
          </p:cNvPr>
          <p:cNvPicPr>
            <a:picLocks noChangeAspect="1"/>
          </p:cNvPicPr>
          <p:nvPr/>
        </p:nvPicPr>
        <p:blipFill>
          <a:blip r:embed="rId3"/>
          <a:stretch>
            <a:fillRect/>
          </a:stretch>
        </p:blipFill>
        <p:spPr>
          <a:xfrm>
            <a:off x="1334277" y="922192"/>
            <a:ext cx="8976049" cy="4875706"/>
          </a:xfrm>
          <a:prstGeom prst="rect">
            <a:avLst/>
          </a:prstGeom>
        </p:spPr>
      </p:pic>
    </p:spTree>
    <p:extLst>
      <p:ext uri="{BB962C8B-B14F-4D97-AF65-F5344CB8AC3E}">
        <p14:creationId xmlns:p14="http://schemas.microsoft.com/office/powerpoint/2010/main" val="312205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F654B67-EBD4-18F0-1F0D-15940B6FF163}"/>
              </a:ext>
            </a:extLst>
          </p:cNvPr>
          <p:cNvPicPr>
            <a:picLocks noChangeAspect="1"/>
          </p:cNvPicPr>
          <p:nvPr/>
        </p:nvPicPr>
        <p:blipFill>
          <a:blip r:embed="rId3"/>
          <a:stretch>
            <a:fillRect/>
          </a:stretch>
        </p:blipFill>
        <p:spPr>
          <a:xfrm>
            <a:off x="809625" y="2295525"/>
            <a:ext cx="10572750" cy="2266950"/>
          </a:xfrm>
          <a:prstGeom prst="rect">
            <a:avLst/>
          </a:prstGeom>
        </p:spPr>
      </p:pic>
    </p:spTree>
    <p:extLst>
      <p:ext uri="{BB962C8B-B14F-4D97-AF65-F5344CB8AC3E}">
        <p14:creationId xmlns:p14="http://schemas.microsoft.com/office/powerpoint/2010/main" val="22232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56E9135F-9C13-D0FF-DE75-8FC80499FD2C}"/>
              </a:ext>
            </a:extLst>
          </p:cNvPr>
          <p:cNvSpPr txBox="1"/>
          <p:nvPr/>
        </p:nvSpPr>
        <p:spPr>
          <a:xfrm>
            <a:off x="2139518" y="2740486"/>
            <a:ext cx="8058704" cy="1200329"/>
          </a:xfrm>
          <a:prstGeom prst="rect">
            <a:avLst/>
          </a:prstGeom>
          <a:noFill/>
          <a:ln>
            <a:solidFill>
              <a:schemeClr val="bg2"/>
            </a:solidFill>
          </a:ln>
        </p:spPr>
        <p:txBody>
          <a:bodyPr wrap="square">
            <a:spAutoFit/>
          </a:bodyPr>
          <a:lstStyle/>
          <a:p>
            <a:r>
              <a:rPr lang="pl-PL" dirty="0" err="1"/>
              <a:t>Crate</a:t>
            </a:r>
            <a:r>
              <a:rPr lang="pl-PL" dirty="0"/>
              <a:t> (skrzynia) jest zbiorem plików źródłowych </a:t>
            </a:r>
            <a:r>
              <a:rPr lang="pl-PL" dirty="0" err="1"/>
              <a:t>Rusta</a:t>
            </a:r>
            <a:r>
              <a:rPr lang="pl-PL" dirty="0"/>
              <a:t>, które są kompilowane razem w jedną jednostkę. Skrzynia może być skrzynką binarną, która tworzy program wykonywalny, lub skrzynką biblioteki, która tworzy bibliotekę, która może być połączona z innymi programami.</a:t>
            </a:r>
          </a:p>
        </p:txBody>
      </p:sp>
    </p:spTree>
    <p:extLst>
      <p:ext uri="{BB962C8B-B14F-4D97-AF65-F5344CB8AC3E}">
        <p14:creationId xmlns:p14="http://schemas.microsoft.com/office/powerpoint/2010/main" val="37788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9BB370F-DCD8-DC5C-E5BB-C906CA4565E1}"/>
              </a:ext>
            </a:extLst>
          </p:cNvPr>
          <p:cNvSpPr txBox="1"/>
          <p:nvPr/>
        </p:nvSpPr>
        <p:spPr>
          <a:xfrm>
            <a:off x="1890944" y="2690336"/>
            <a:ext cx="8964226" cy="1477328"/>
          </a:xfrm>
          <a:prstGeom prst="rect">
            <a:avLst/>
          </a:prstGeom>
          <a:noFill/>
          <a:ln>
            <a:solidFill>
              <a:schemeClr val="bg2"/>
            </a:solidFill>
          </a:ln>
        </p:spPr>
        <p:txBody>
          <a:bodyPr wrap="square">
            <a:spAutoFit/>
          </a:bodyPr>
          <a:lstStyle/>
          <a:p>
            <a:pPr algn="l"/>
            <a:r>
              <a:rPr lang="pl-PL" b="0" i="0" dirty="0">
                <a:solidFill>
                  <a:srgbClr val="202124"/>
                </a:solidFill>
                <a:effectLst/>
                <a:latin typeface="Google Sans"/>
              </a:rPr>
              <a:t>Co to jest skrzynia w </a:t>
            </a:r>
            <a:r>
              <a:rPr lang="pl-PL" b="0" i="0" dirty="0" err="1">
                <a:solidFill>
                  <a:srgbClr val="202124"/>
                </a:solidFill>
                <a:effectLst/>
                <a:latin typeface="Google Sans"/>
              </a:rPr>
              <a:t>Ruście</a:t>
            </a:r>
            <a:r>
              <a:rPr lang="pl-PL" b="0" i="0" dirty="0">
                <a:solidFill>
                  <a:srgbClr val="202124"/>
                </a:solidFill>
                <a:effectLst/>
                <a:latin typeface="Google Sans"/>
              </a:rPr>
              <a:t>?</a:t>
            </a:r>
            <a:endParaRPr lang="pl-PL" b="0" i="0" dirty="0">
              <a:solidFill>
                <a:srgbClr val="202124"/>
              </a:solidFill>
              <a:effectLst/>
              <a:latin typeface="arial" panose="020B0604020202020204" pitchFamily="34" charset="0"/>
            </a:endParaRPr>
          </a:p>
          <a:p>
            <a:pPr algn="l"/>
            <a:r>
              <a:rPr lang="pl-PL" b="0" i="0" dirty="0">
                <a:solidFill>
                  <a:srgbClr val="4D5156"/>
                </a:solidFill>
                <a:effectLst/>
                <a:latin typeface="Google Sans"/>
              </a:rPr>
              <a:t>Skrzynia jest </a:t>
            </a:r>
            <a:r>
              <a:rPr lang="pl-PL" b="0" i="0" dirty="0">
                <a:solidFill>
                  <a:srgbClr val="040C28"/>
                </a:solidFill>
                <a:effectLst/>
                <a:latin typeface="Google Sans"/>
              </a:rPr>
              <a:t>jednostką kompilacji</a:t>
            </a:r>
            <a:r>
              <a:rPr lang="pl-PL" b="0" i="0" dirty="0">
                <a:solidFill>
                  <a:srgbClr val="4D5156"/>
                </a:solidFill>
                <a:effectLst/>
                <a:latin typeface="Google Sans"/>
              </a:rPr>
              <a:t> w </a:t>
            </a:r>
            <a:r>
              <a:rPr lang="pl-PL" b="0" i="0" dirty="0" err="1">
                <a:solidFill>
                  <a:srgbClr val="4D5156"/>
                </a:solidFill>
                <a:effectLst/>
                <a:latin typeface="Google Sans"/>
              </a:rPr>
              <a:t>Ruście</a:t>
            </a:r>
            <a:r>
              <a:rPr lang="pl-PL" b="0" i="0" dirty="0">
                <a:solidFill>
                  <a:srgbClr val="4D5156"/>
                </a:solidFill>
                <a:effectLst/>
                <a:latin typeface="Google Sans"/>
              </a:rPr>
              <a:t>. Ilekroć wywoływany jest </a:t>
            </a:r>
            <a:r>
              <a:rPr lang="pl-PL" b="0" i="0" dirty="0" err="1">
                <a:solidFill>
                  <a:srgbClr val="4D5156"/>
                </a:solidFill>
                <a:effectLst/>
                <a:latin typeface="Google Sans"/>
              </a:rPr>
              <a:t>rustc</a:t>
            </a:r>
            <a:r>
              <a:rPr lang="pl-PL" b="0" i="0" dirty="0">
                <a:solidFill>
                  <a:srgbClr val="4D5156"/>
                </a:solidFill>
                <a:effectLst/>
                <a:latin typeface="Google Sans"/>
              </a:rPr>
              <a:t> some_file.rs, some_file.rs jest traktowany jako plik skrzyni. Jeśli some_file.rs zawiera deklaracje </a:t>
            </a:r>
            <a:r>
              <a:rPr lang="pl-PL" b="0" i="0" dirty="0" err="1">
                <a:solidFill>
                  <a:srgbClr val="4D5156"/>
                </a:solidFill>
                <a:effectLst/>
                <a:latin typeface="Google Sans"/>
              </a:rPr>
              <a:t>mod</a:t>
            </a:r>
            <a:r>
              <a:rPr lang="pl-PL" b="0" i="0" dirty="0">
                <a:solidFill>
                  <a:srgbClr val="4D5156"/>
                </a:solidFill>
                <a:effectLst/>
                <a:latin typeface="Google Sans"/>
              </a:rPr>
              <a:t>, zawartość plików modułu zostanie wstawiona w miejscach, w których znajdują się deklaracje </a:t>
            </a:r>
            <a:r>
              <a:rPr lang="pl-PL" b="0" i="0" dirty="0" err="1">
                <a:solidFill>
                  <a:srgbClr val="4D5156"/>
                </a:solidFill>
                <a:effectLst/>
                <a:latin typeface="Google Sans"/>
              </a:rPr>
              <a:t>mod</a:t>
            </a:r>
            <a:r>
              <a:rPr lang="pl-PL" b="0" i="0" dirty="0">
                <a:solidFill>
                  <a:srgbClr val="4D5156"/>
                </a:solidFill>
                <a:effectLst/>
                <a:latin typeface="Google Sans"/>
              </a:rPr>
              <a:t> w pliku skrzyni, przed uruchomieniem na nim kompilatora. </a:t>
            </a:r>
            <a:endParaRPr lang="pl-PL"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388968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9BB370F-DCD8-DC5C-E5BB-C906CA4565E1}"/>
              </a:ext>
            </a:extLst>
          </p:cNvPr>
          <p:cNvSpPr txBox="1"/>
          <p:nvPr/>
        </p:nvSpPr>
        <p:spPr>
          <a:xfrm>
            <a:off x="1890944" y="2690336"/>
            <a:ext cx="8964226" cy="1754326"/>
          </a:xfrm>
          <a:prstGeom prst="rect">
            <a:avLst/>
          </a:prstGeom>
          <a:noFill/>
          <a:ln>
            <a:solidFill>
              <a:schemeClr val="bg2"/>
            </a:solidFill>
          </a:ln>
        </p:spPr>
        <p:txBody>
          <a:bodyPr wrap="square">
            <a:spAutoFit/>
          </a:bodyPr>
          <a:lstStyle/>
          <a:p>
            <a:pPr algn="l"/>
            <a:r>
              <a:rPr lang="pl-PL" b="0" i="0" dirty="0" err="1">
                <a:solidFill>
                  <a:srgbClr val="4D5156"/>
                </a:solidFill>
                <a:effectLst/>
                <a:latin typeface="Google Sans"/>
              </a:rPr>
              <a:t>Rust</a:t>
            </a:r>
            <a:r>
              <a:rPr lang="pl-PL" b="0" i="0" dirty="0">
                <a:solidFill>
                  <a:srgbClr val="4D5156"/>
                </a:solidFill>
                <a:effectLst/>
                <a:latin typeface="Google Sans"/>
              </a:rPr>
              <a:t> ma dwa różne terminy, które odnoszą się do systemu modułów: "skrzynia" i "moduł". Skrzynia jest synonimem "biblioteki" w innym języku. Stąd "Cargo" jako nazwa narzędzia do zarządzania pakietami </a:t>
            </a:r>
            <a:r>
              <a:rPr lang="pl-PL" b="0" i="0" dirty="0" err="1">
                <a:solidFill>
                  <a:srgbClr val="4D5156"/>
                </a:solidFill>
                <a:effectLst/>
                <a:latin typeface="Google Sans"/>
              </a:rPr>
              <a:t>Rust</a:t>
            </a:r>
            <a:r>
              <a:rPr lang="pl-PL" b="0" i="0" dirty="0">
                <a:solidFill>
                  <a:srgbClr val="4D5156"/>
                </a:solidFill>
                <a:effectLst/>
                <a:latin typeface="Google Sans"/>
              </a:rPr>
              <a:t>, która mówi: wysyłaj swoje skrzynie do innych razem z ich ładunkiem. Skrzynie mogą generować plik wykonywalny lub biblioteki, w zależności od projektu. Każda skrzynia ma niejawny moduł główny, który zawiera kod tej skrzyni. Moduły umożliwiają , aby podzielić kod na partycje w tej samej skrzyni.</a:t>
            </a:r>
            <a:endParaRPr lang="pl-PL"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15872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9BB370F-DCD8-DC5C-E5BB-C906CA4565E1}"/>
              </a:ext>
            </a:extLst>
          </p:cNvPr>
          <p:cNvSpPr txBox="1"/>
          <p:nvPr/>
        </p:nvSpPr>
        <p:spPr>
          <a:xfrm>
            <a:off x="1890944" y="2690336"/>
            <a:ext cx="9303798" cy="2609633"/>
          </a:xfrm>
          <a:prstGeom prst="rect">
            <a:avLst/>
          </a:prstGeom>
          <a:noFill/>
          <a:ln>
            <a:solidFill>
              <a:schemeClr val="bg2"/>
            </a:solidFill>
          </a:ln>
        </p:spPr>
        <p:txBody>
          <a:bodyPr wrap="square">
            <a:spAutoFit/>
          </a:bodyPr>
          <a:lstStyle/>
          <a:p>
            <a:pPr algn="l"/>
            <a:r>
              <a:rPr lang="pl-PL" b="0" i="0" dirty="0">
                <a:solidFill>
                  <a:srgbClr val="202124"/>
                </a:solidFill>
                <a:effectLst/>
                <a:latin typeface="Google Sans"/>
              </a:rPr>
              <a:t>Logiczna grupa linijek kodu nazywana jest modułem. Wiele modułów jest kompilowanych w jednostkę zwaną skrzynią. Programy </a:t>
            </a:r>
            <a:r>
              <a:rPr lang="pl-PL" b="0" i="0" dirty="0" err="1">
                <a:solidFill>
                  <a:srgbClr val="202124"/>
                </a:solidFill>
                <a:effectLst/>
                <a:latin typeface="Google Sans"/>
              </a:rPr>
              <a:t>Rust</a:t>
            </a:r>
            <a:r>
              <a:rPr lang="pl-PL" b="0" i="0" dirty="0">
                <a:solidFill>
                  <a:srgbClr val="202124"/>
                </a:solidFill>
                <a:effectLst/>
                <a:latin typeface="Google Sans"/>
              </a:rPr>
              <a:t> mogą zawierać skrzynię binarną lub skrzynkę biblioteki. Binarna skrzynia jest projektem wykonywalnym, który posiada metodę </a:t>
            </a:r>
            <a:r>
              <a:rPr lang="pl-PL" b="0" i="0" dirty="0" err="1">
                <a:solidFill>
                  <a:srgbClr val="202124"/>
                </a:solidFill>
                <a:effectLst/>
                <a:latin typeface="Google Sans"/>
              </a:rPr>
              <a:t>main</a:t>
            </a:r>
            <a:r>
              <a:rPr lang="pl-PL" b="0" i="0" dirty="0">
                <a:solidFill>
                  <a:srgbClr val="202124"/>
                </a:solidFill>
                <a:effectLst/>
                <a:latin typeface="Google Sans"/>
              </a:rPr>
              <a:t>(). Skrzynia biblioteczna to grupa komponentów, które mogą być ponownie wykorzystane w innych projektach. W przeciwieństwie do skrzynki binarnej, skrzynka biblioteczna nie ma metody </a:t>
            </a:r>
            <a:r>
              <a:rPr lang="pl-PL" b="0" i="0" dirty="0" err="1">
                <a:solidFill>
                  <a:srgbClr val="202124"/>
                </a:solidFill>
                <a:effectLst/>
                <a:latin typeface="Google Sans"/>
              </a:rPr>
              <a:t>main</a:t>
            </a:r>
            <a:r>
              <a:rPr lang="pl-PL" b="0" i="0" dirty="0">
                <a:solidFill>
                  <a:srgbClr val="202124"/>
                </a:solidFill>
                <a:effectLst/>
                <a:latin typeface="Google Sans"/>
              </a:rPr>
              <a:t>() punktu wejścia. Narzędzie Cargo służy do zarządzania skrzyniami w </a:t>
            </a:r>
            <a:r>
              <a:rPr lang="pl-PL" b="0" i="0" dirty="0" err="1">
                <a:solidFill>
                  <a:srgbClr val="202124"/>
                </a:solidFill>
                <a:effectLst/>
                <a:latin typeface="Google Sans"/>
              </a:rPr>
              <a:t>Ruście</a:t>
            </a:r>
            <a:r>
              <a:rPr lang="pl-PL" b="0" i="0" dirty="0">
                <a:solidFill>
                  <a:srgbClr val="202124"/>
                </a:solidFill>
                <a:effectLst/>
                <a:latin typeface="Google Sans"/>
              </a:rPr>
              <a:t>. Na przykład moduł sieciowy zawiera funkcje związane z siecią, a moduł graficzny zawiera funkcje związane z rysowaniem. Moduły są podobne do przestrzeni nazw w innych językach programowania. Skrzynie innych firm można pobrać z crates.io.</a:t>
            </a:r>
            <a:endParaRPr lang="pl-PL"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409299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75DC1A7-381C-7CA0-EEC6-15F49434D97D}"/>
              </a:ext>
            </a:extLst>
          </p:cNvPr>
          <p:cNvPicPr>
            <a:picLocks noChangeAspect="1"/>
          </p:cNvPicPr>
          <p:nvPr/>
        </p:nvPicPr>
        <p:blipFill>
          <a:blip r:embed="rId3"/>
          <a:stretch>
            <a:fillRect/>
          </a:stretch>
        </p:blipFill>
        <p:spPr>
          <a:xfrm>
            <a:off x="634482" y="969210"/>
            <a:ext cx="10702212" cy="4717913"/>
          </a:xfrm>
          <a:prstGeom prst="rect">
            <a:avLst/>
          </a:prstGeom>
        </p:spPr>
      </p:pic>
    </p:spTree>
    <p:extLst>
      <p:ext uri="{BB962C8B-B14F-4D97-AF65-F5344CB8AC3E}">
        <p14:creationId xmlns:p14="http://schemas.microsoft.com/office/powerpoint/2010/main" val="292006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Plik manifestu (.</a:t>
            </a:r>
            <a:r>
              <a:rPr lang="pl-PL" sz="3200" dirty="0" err="1"/>
              <a:t>toml</a:t>
            </a:r>
            <a:r>
              <a:rPr lang="pl-PL" sz="3200" dirty="0"/>
              <a:t>)</a:t>
            </a:r>
          </a:p>
        </p:txBody>
      </p:sp>
    </p:spTree>
    <p:extLst>
      <p:ext uri="{BB962C8B-B14F-4D97-AF65-F5344CB8AC3E}">
        <p14:creationId xmlns:p14="http://schemas.microsoft.com/office/powerpoint/2010/main" val="311991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 Rust Programming Offline by Muhammad Mubeen">
            <a:extLst>
              <a:ext uri="{FF2B5EF4-FFF2-40B4-BE49-F238E27FC236}">
                <a16:creationId xmlns:a16="http://schemas.microsoft.com/office/drawing/2014/main" id="{5305E9A0-36AE-78AB-B29B-AB531896A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201" y="826201"/>
            <a:ext cx="5205597" cy="520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9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tate of the Rust market in 2023">
            <a:extLst>
              <a:ext uri="{FF2B5EF4-FFF2-40B4-BE49-F238E27FC236}">
                <a16:creationId xmlns:a16="http://schemas.microsoft.com/office/drawing/2014/main" id="{C0FD03D1-446F-B4E5-6621-11197DD1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23925"/>
            <a:ext cx="76200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2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go toml - now with ferris-says librar">
            <a:extLst>
              <a:ext uri="{FF2B5EF4-FFF2-40B4-BE49-F238E27FC236}">
                <a16:creationId xmlns:a16="http://schemas.microsoft.com/office/drawing/2014/main" id="{7FD9B312-23CD-51C8-AB73-400A8633E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44" y="2333625"/>
            <a:ext cx="10373819" cy="24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68DA4D2-777E-84F0-D31E-4DC384B6CF45}"/>
              </a:ext>
            </a:extLst>
          </p:cNvPr>
          <p:cNvSpPr txBox="1"/>
          <p:nvPr/>
        </p:nvSpPr>
        <p:spPr>
          <a:xfrm>
            <a:off x="1595120" y="2286339"/>
            <a:ext cx="8618220" cy="1477328"/>
          </a:xfrm>
          <a:prstGeom prst="rect">
            <a:avLst/>
          </a:prstGeom>
          <a:noFill/>
          <a:ln>
            <a:solidFill>
              <a:schemeClr val="bg2"/>
            </a:solidFill>
          </a:ln>
        </p:spPr>
        <p:txBody>
          <a:bodyPr wrap="square">
            <a:spAutoFit/>
          </a:bodyPr>
          <a:lstStyle/>
          <a:p>
            <a:r>
              <a:rPr lang="pl-PL" dirty="0"/>
              <a:t>Moduły w </a:t>
            </a:r>
            <a:r>
              <a:rPr lang="pl-PL" dirty="0" err="1"/>
              <a:t>Ruście</a:t>
            </a:r>
            <a:r>
              <a:rPr lang="pl-PL" dirty="0"/>
              <a:t> pomagają w podziale programu na jednostki logiczne dla lepszej czytelności i organizacji. Gdy program staje się większy, ważne jest, aby podzielić go na wiele plików lub przestrzeni nazw. Moduły pomagają w strukturyzacji naszego programu. Moduł to zbiór elementów: funkcji, struktur, a nawet innych modułów.</a:t>
            </a:r>
          </a:p>
        </p:txBody>
      </p:sp>
    </p:spTree>
    <p:extLst>
      <p:ext uri="{BB962C8B-B14F-4D97-AF65-F5344CB8AC3E}">
        <p14:creationId xmlns:p14="http://schemas.microsoft.com/office/powerpoint/2010/main" val="134958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E692DAE-EBD8-D25B-0649-A9F138CC6470}"/>
              </a:ext>
            </a:extLst>
          </p:cNvPr>
          <p:cNvPicPr>
            <a:picLocks noChangeAspect="1"/>
          </p:cNvPicPr>
          <p:nvPr/>
        </p:nvPicPr>
        <p:blipFill>
          <a:blip r:embed="rId3"/>
          <a:stretch>
            <a:fillRect/>
          </a:stretch>
        </p:blipFill>
        <p:spPr>
          <a:xfrm>
            <a:off x="1804987" y="2690812"/>
            <a:ext cx="8582025" cy="1476375"/>
          </a:xfrm>
          <a:prstGeom prst="rect">
            <a:avLst/>
          </a:prstGeom>
        </p:spPr>
      </p:pic>
    </p:spTree>
    <p:extLst>
      <p:ext uri="{BB962C8B-B14F-4D97-AF65-F5344CB8AC3E}">
        <p14:creationId xmlns:p14="http://schemas.microsoft.com/office/powerpoint/2010/main" val="416823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1489B19-142C-E5BA-7484-F63D3CAF57D1}"/>
              </a:ext>
            </a:extLst>
          </p:cNvPr>
          <p:cNvPicPr>
            <a:picLocks noChangeAspect="1"/>
          </p:cNvPicPr>
          <p:nvPr/>
        </p:nvPicPr>
        <p:blipFill>
          <a:blip r:embed="rId3"/>
          <a:stretch>
            <a:fillRect/>
          </a:stretch>
        </p:blipFill>
        <p:spPr>
          <a:xfrm>
            <a:off x="1928812" y="1443037"/>
            <a:ext cx="8334375" cy="3971925"/>
          </a:xfrm>
          <a:prstGeom prst="rect">
            <a:avLst/>
          </a:prstGeom>
        </p:spPr>
      </p:pic>
    </p:spTree>
    <p:extLst>
      <p:ext uri="{BB962C8B-B14F-4D97-AF65-F5344CB8AC3E}">
        <p14:creationId xmlns:p14="http://schemas.microsoft.com/office/powerpoint/2010/main" val="145873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01F74A0F-F3D5-C64E-543E-A9EC59B62D7C}"/>
              </a:ext>
            </a:extLst>
          </p:cNvPr>
          <p:cNvPicPr>
            <a:picLocks noChangeAspect="1"/>
          </p:cNvPicPr>
          <p:nvPr/>
        </p:nvPicPr>
        <p:blipFill>
          <a:blip r:embed="rId3"/>
          <a:stretch>
            <a:fillRect/>
          </a:stretch>
        </p:blipFill>
        <p:spPr>
          <a:xfrm>
            <a:off x="2331196" y="833596"/>
            <a:ext cx="7082568" cy="5190807"/>
          </a:xfrm>
          <a:prstGeom prst="rect">
            <a:avLst/>
          </a:prstGeom>
        </p:spPr>
      </p:pic>
    </p:spTree>
    <p:extLst>
      <p:ext uri="{BB962C8B-B14F-4D97-AF65-F5344CB8AC3E}">
        <p14:creationId xmlns:p14="http://schemas.microsoft.com/office/powerpoint/2010/main" val="121009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A023310-FAB6-0853-C336-60A4A2C745D5}"/>
              </a:ext>
            </a:extLst>
          </p:cNvPr>
          <p:cNvPicPr>
            <a:picLocks noChangeAspect="1"/>
          </p:cNvPicPr>
          <p:nvPr/>
        </p:nvPicPr>
        <p:blipFill>
          <a:blip r:embed="rId3"/>
          <a:stretch>
            <a:fillRect/>
          </a:stretch>
        </p:blipFill>
        <p:spPr>
          <a:xfrm>
            <a:off x="2260917" y="796378"/>
            <a:ext cx="7858443" cy="5265244"/>
          </a:xfrm>
          <a:prstGeom prst="rect">
            <a:avLst/>
          </a:prstGeom>
        </p:spPr>
      </p:pic>
    </p:spTree>
    <p:extLst>
      <p:ext uri="{BB962C8B-B14F-4D97-AF65-F5344CB8AC3E}">
        <p14:creationId xmlns:p14="http://schemas.microsoft.com/office/powerpoint/2010/main" val="27747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ADCDF214-166B-5849-7A72-686DA8333AA3}"/>
              </a:ext>
            </a:extLst>
          </p:cNvPr>
          <p:cNvSpPr txBox="1"/>
          <p:nvPr/>
        </p:nvSpPr>
        <p:spPr>
          <a:xfrm>
            <a:off x="2235200" y="2828835"/>
            <a:ext cx="7937500" cy="1200329"/>
          </a:xfrm>
          <a:prstGeom prst="rect">
            <a:avLst/>
          </a:prstGeom>
          <a:noFill/>
          <a:ln>
            <a:solidFill>
              <a:schemeClr val="bg2"/>
            </a:solidFill>
          </a:ln>
        </p:spPr>
        <p:txBody>
          <a:bodyPr wrap="square">
            <a:spAutoFit/>
          </a:bodyPr>
          <a:lstStyle/>
          <a:p>
            <a:r>
              <a:rPr lang="pl-PL" dirty="0"/>
              <a:t>Możemy użyć słowa kluczowego, aby przenieść elementy wewnątrz modułu do bieżącego zakresu. Słowo kluczowe pomaga nam wyeliminować wypisywanie pełnej ścieżki modułu do wywoływania </a:t>
            </a:r>
            <a:r>
              <a:rPr lang="pl-PL" dirty="0" err="1"/>
              <a:t>funkcji.Przepiszemy</a:t>
            </a:r>
            <a:r>
              <a:rPr lang="pl-PL" dirty="0"/>
              <a:t> nasz przykład zagnieżdżonego modułu za pomocą słowa kluczowego.</a:t>
            </a:r>
          </a:p>
        </p:txBody>
      </p:sp>
    </p:spTree>
    <p:extLst>
      <p:ext uri="{BB962C8B-B14F-4D97-AF65-F5344CB8AC3E}">
        <p14:creationId xmlns:p14="http://schemas.microsoft.com/office/powerpoint/2010/main" val="283412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4167904-7D9F-52D4-0A0F-E8CF1795C68D}"/>
              </a:ext>
            </a:extLst>
          </p:cNvPr>
          <p:cNvPicPr>
            <a:picLocks noChangeAspect="1"/>
          </p:cNvPicPr>
          <p:nvPr/>
        </p:nvPicPr>
        <p:blipFill>
          <a:blip r:embed="rId3"/>
          <a:stretch>
            <a:fillRect/>
          </a:stretch>
        </p:blipFill>
        <p:spPr>
          <a:xfrm>
            <a:off x="2575243" y="1086182"/>
            <a:ext cx="6731318" cy="4770740"/>
          </a:xfrm>
          <a:prstGeom prst="rect">
            <a:avLst/>
          </a:prstGeom>
        </p:spPr>
      </p:pic>
    </p:spTree>
    <p:extLst>
      <p:ext uri="{BB962C8B-B14F-4D97-AF65-F5344CB8AC3E}">
        <p14:creationId xmlns:p14="http://schemas.microsoft.com/office/powerpoint/2010/main" val="116851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Znane skrzynki?</a:t>
            </a:r>
          </a:p>
        </p:txBody>
      </p:sp>
    </p:spTree>
    <p:extLst>
      <p:ext uri="{BB962C8B-B14F-4D97-AF65-F5344CB8AC3E}">
        <p14:creationId xmlns:p14="http://schemas.microsoft.com/office/powerpoint/2010/main" val="96662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FA0F9AA4-7C36-E492-8B91-45BE4E89A0C9}"/>
              </a:ext>
            </a:extLst>
          </p:cNvPr>
          <p:cNvPicPr>
            <a:picLocks noChangeAspect="1"/>
          </p:cNvPicPr>
          <p:nvPr/>
        </p:nvPicPr>
        <p:blipFill>
          <a:blip r:embed="rId3"/>
          <a:stretch>
            <a:fillRect/>
          </a:stretch>
        </p:blipFill>
        <p:spPr>
          <a:xfrm>
            <a:off x="1328737" y="2062162"/>
            <a:ext cx="9534525" cy="2733675"/>
          </a:xfrm>
          <a:prstGeom prst="rect">
            <a:avLst/>
          </a:prstGeom>
        </p:spPr>
      </p:pic>
    </p:spTree>
    <p:extLst>
      <p:ext uri="{BB962C8B-B14F-4D97-AF65-F5344CB8AC3E}">
        <p14:creationId xmlns:p14="http://schemas.microsoft.com/office/powerpoint/2010/main" val="163090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0CF8AE1-487A-6D5C-9C8A-17BD820A9B0A}"/>
              </a:ext>
            </a:extLst>
          </p:cNvPr>
          <p:cNvPicPr>
            <a:picLocks noChangeAspect="1"/>
          </p:cNvPicPr>
          <p:nvPr/>
        </p:nvPicPr>
        <p:blipFill>
          <a:blip r:embed="rId3"/>
          <a:stretch>
            <a:fillRect/>
          </a:stretch>
        </p:blipFill>
        <p:spPr>
          <a:xfrm>
            <a:off x="457200" y="1966912"/>
            <a:ext cx="11277600" cy="2924175"/>
          </a:xfrm>
          <a:prstGeom prst="rect">
            <a:avLst/>
          </a:prstGeom>
        </p:spPr>
      </p:pic>
    </p:spTree>
    <p:extLst>
      <p:ext uri="{BB962C8B-B14F-4D97-AF65-F5344CB8AC3E}">
        <p14:creationId xmlns:p14="http://schemas.microsoft.com/office/powerpoint/2010/main" val="8634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7C3BE150-96F3-8847-A32C-CE1ECCEC54F0}"/>
              </a:ext>
            </a:extLst>
          </p:cNvPr>
          <p:cNvPicPr>
            <a:picLocks noChangeAspect="1"/>
          </p:cNvPicPr>
          <p:nvPr/>
        </p:nvPicPr>
        <p:blipFill>
          <a:blip r:embed="rId3"/>
          <a:stretch>
            <a:fillRect/>
          </a:stretch>
        </p:blipFill>
        <p:spPr>
          <a:xfrm>
            <a:off x="1504950" y="914400"/>
            <a:ext cx="9182100" cy="5029200"/>
          </a:xfrm>
          <a:prstGeom prst="rect">
            <a:avLst/>
          </a:prstGeom>
        </p:spPr>
      </p:pic>
    </p:spTree>
    <p:extLst>
      <p:ext uri="{BB962C8B-B14F-4D97-AF65-F5344CB8AC3E}">
        <p14:creationId xmlns:p14="http://schemas.microsoft.com/office/powerpoint/2010/main" val="5664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7AADDE1-4299-3B31-EE02-FA81F351D76C}"/>
              </a:ext>
            </a:extLst>
          </p:cNvPr>
          <p:cNvPicPr>
            <a:picLocks noChangeAspect="1"/>
          </p:cNvPicPr>
          <p:nvPr/>
        </p:nvPicPr>
        <p:blipFill>
          <a:blip r:embed="rId3"/>
          <a:stretch>
            <a:fillRect/>
          </a:stretch>
        </p:blipFill>
        <p:spPr>
          <a:xfrm>
            <a:off x="1181100" y="1133475"/>
            <a:ext cx="9829800" cy="4591050"/>
          </a:xfrm>
          <a:prstGeom prst="rect">
            <a:avLst/>
          </a:prstGeom>
        </p:spPr>
      </p:pic>
    </p:spTree>
    <p:extLst>
      <p:ext uri="{BB962C8B-B14F-4D97-AF65-F5344CB8AC3E}">
        <p14:creationId xmlns:p14="http://schemas.microsoft.com/office/powerpoint/2010/main" val="290621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950633B-CBC0-6FBB-7E76-A0CC61227051}"/>
              </a:ext>
            </a:extLst>
          </p:cNvPr>
          <p:cNvPicPr>
            <a:picLocks noChangeAspect="1"/>
          </p:cNvPicPr>
          <p:nvPr/>
        </p:nvPicPr>
        <p:blipFill>
          <a:blip r:embed="rId3"/>
          <a:stretch>
            <a:fillRect/>
          </a:stretch>
        </p:blipFill>
        <p:spPr>
          <a:xfrm>
            <a:off x="410760" y="2421652"/>
            <a:ext cx="11781240" cy="2087475"/>
          </a:xfrm>
          <a:prstGeom prst="rect">
            <a:avLst/>
          </a:prstGeom>
        </p:spPr>
      </p:pic>
    </p:spTree>
    <p:extLst>
      <p:ext uri="{BB962C8B-B14F-4D97-AF65-F5344CB8AC3E}">
        <p14:creationId xmlns:p14="http://schemas.microsoft.com/office/powerpoint/2010/main" val="21246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a:t>
            </a:r>
            <a:r>
              <a:rPr lang="pl-PL" sz="3200" dirty="0" err="1"/>
              <a:t>Working</a:t>
            </a:r>
            <a:r>
              <a:rPr lang="pl-PL" sz="3200" dirty="0"/>
              <a:t> </a:t>
            </a:r>
            <a:r>
              <a:rPr lang="pl-PL" sz="3200" dirty="0" err="1"/>
              <a:t>example</a:t>
            </a:r>
            <a:r>
              <a:rPr lang="pl-PL" sz="3200" dirty="0"/>
              <a:t>?</a:t>
            </a:r>
          </a:p>
        </p:txBody>
      </p:sp>
    </p:spTree>
    <p:extLst>
      <p:ext uri="{BB962C8B-B14F-4D97-AF65-F5344CB8AC3E}">
        <p14:creationId xmlns:p14="http://schemas.microsoft.com/office/powerpoint/2010/main" val="269672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E6F4E53F-5B67-5497-2674-26A666BC9397}"/>
              </a:ext>
            </a:extLst>
          </p:cNvPr>
          <p:cNvPicPr>
            <a:picLocks noChangeAspect="1"/>
          </p:cNvPicPr>
          <p:nvPr/>
        </p:nvPicPr>
        <p:blipFill>
          <a:blip r:embed="rId3"/>
          <a:stretch>
            <a:fillRect/>
          </a:stretch>
        </p:blipFill>
        <p:spPr>
          <a:xfrm>
            <a:off x="0" y="1383710"/>
            <a:ext cx="12192000" cy="4090579"/>
          </a:xfrm>
          <a:prstGeom prst="rect">
            <a:avLst/>
          </a:prstGeom>
        </p:spPr>
      </p:pic>
    </p:spTree>
    <p:extLst>
      <p:ext uri="{BB962C8B-B14F-4D97-AF65-F5344CB8AC3E}">
        <p14:creationId xmlns:p14="http://schemas.microsoft.com/office/powerpoint/2010/main" val="355808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953228" y="1233431"/>
            <a:ext cx="11745157" cy="2283023"/>
          </a:xfrm>
        </p:spPr>
        <p:txBody>
          <a:bodyPr rtlCol="0">
            <a:normAutofit/>
          </a:bodyPr>
          <a:lstStyle/>
          <a:p>
            <a:pPr algn="l" rtl="0"/>
            <a:r>
              <a:rPr lang="pl-PL" sz="3200" dirty="0"/>
              <a:t>				Generator haseł</a:t>
            </a:r>
          </a:p>
        </p:txBody>
      </p:sp>
    </p:spTree>
    <p:extLst>
      <p:ext uri="{BB962C8B-B14F-4D97-AF65-F5344CB8AC3E}">
        <p14:creationId xmlns:p14="http://schemas.microsoft.com/office/powerpoint/2010/main" val="26261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FD2DD46-FDBC-9516-1911-885FF5292F05}"/>
              </a:ext>
            </a:extLst>
          </p:cNvPr>
          <p:cNvPicPr>
            <a:picLocks noChangeAspect="1"/>
          </p:cNvPicPr>
          <p:nvPr/>
        </p:nvPicPr>
        <p:blipFill>
          <a:blip r:embed="rId3"/>
          <a:stretch>
            <a:fillRect/>
          </a:stretch>
        </p:blipFill>
        <p:spPr>
          <a:xfrm>
            <a:off x="1993981" y="895986"/>
            <a:ext cx="8204038" cy="5066027"/>
          </a:xfrm>
          <a:prstGeom prst="rect">
            <a:avLst/>
          </a:prstGeom>
        </p:spPr>
      </p:pic>
    </p:spTree>
    <p:extLst>
      <p:ext uri="{BB962C8B-B14F-4D97-AF65-F5344CB8AC3E}">
        <p14:creationId xmlns:p14="http://schemas.microsoft.com/office/powerpoint/2010/main" val="276156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12B889C4-56D4-4673-5D33-22E01F8155E9}"/>
              </a:ext>
            </a:extLst>
          </p:cNvPr>
          <p:cNvSpPr txBox="1"/>
          <p:nvPr/>
        </p:nvSpPr>
        <p:spPr>
          <a:xfrm>
            <a:off x="3979416" y="3148899"/>
            <a:ext cx="6112274" cy="369332"/>
          </a:xfrm>
          <a:prstGeom prst="rect">
            <a:avLst/>
          </a:prstGeom>
          <a:noFill/>
          <a:ln>
            <a:solidFill>
              <a:schemeClr val="bg2"/>
            </a:solidFill>
          </a:ln>
        </p:spPr>
        <p:txBody>
          <a:bodyPr wrap="square">
            <a:spAutoFit/>
          </a:bodyPr>
          <a:lstStyle/>
          <a:p>
            <a:r>
              <a:rPr lang="pl-PL" dirty="0"/>
              <a:t>Pętle </a:t>
            </a:r>
            <a:r>
              <a:rPr lang="pl-PL" dirty="0" err="1"/>
              <a:t>loop</a:t>
            </a:r>
            <a:r>
              <a:rPr lang="pl-PL" dirty="0"/>
              <a:t> mogą zwracać wartości.</a:t>
            </a:r>
          </a:p>
        </p:txBody>
      </p:sp>
    </p:spTree>
    <p:extLst>
      <p:ext uri="{BB962C8B-B14F-4D97-AF65-F5344CB8AC3E}">
        <p14:creationId xmlns:p14="http://schemas.microsoft.com/office/powerpoint/2010/main" val="43545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BE186A5-5574-C678-FD9C-217217FBA1A6}"/>
              </a:ext>
            </a:extLst>
          </p:cNvPr>
          <p:cNvPicPr>
            <a:picLocks noChangeAspect="1"/>
          </p:cNvPicPr>
          <p:nvPr/>
        </p:nvPicPr>
        <p:blipFill>
          <a:blip r:embed="rId3"/>
          <a:stretch>
            <a:fillRect/>
          </a:stretch>
        </p:blipFill>
        <p:spPr>
          <a:xfrm>
            <a:off x="2183906" y="1460213"/>
            <a:ext cx="6951169" cy="3937574"/>
          </a:xfrm>
          <a:prstGeom prst="rect">
            <a:avLst/>
          </a:prstGeom>
        </p:spPr>
      </p:pic>
    </p:spTree>
    <p:extLst>
      <p:ext uri="{BB962C8B-B14F-4D97-AF65-F5344CB8AC3E}">
        <p14:creationId xmlns:p14="http://schemas.microsoft.com/office/powerpoint/2010/main" val="2437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B51216A5-6F70-443E-E2F0-56E27AA5656B}"/>
              </a:ext>
            </a:extLst>
          </p:cNvPr>
          <p:cNvSpPr txBox="1"/>
          <p:nvPr/>
        </p:nvSpPr>
        <p:spPr>
          <a:xfrm>
            <a:off x="2166151" y="1428267"/>
            <a:ext cx="8298401" cy="4247317"/>
          </a:xfrm>
          <a:prstGeom prst="rect">
            <a:avLst/>
          </a:prstGeom>
          <a:noFill/>
          <a:ln>
            <a:solidFill>
              <a:schemeClr val="bg2"/>
            </a:solidFill>
          </a:ln>
        </p:spPr>
        <p:txBody>
          <a:bodyPr wrap="square">
            <a:spAutoFit/>
          </a:bodyPr>
          <a:lstStyle/>
          <a:p>
            <a:r>
              <a:rPr lang="pl-PL" dirty="0"/>
              <a:t>Bloki </a:t>
            </a:r>
            <a:r>
              <a:rPr lang="pl-PL" dirty="0" err="1"/>
              <a:t>if</a:t>
            </a:r>
            <a:r>
              <a:rPr lang="pl-PL" dirty="0"/>
              <a:t>, </a:t>
            </a:r>
            <a:r>
              <a:rPr lang="pl-PL" dirty="0" err="1"/>
              <a:t>match</a:t>
            </a:r>
            <a:r>
              <a:rPr lang="pl-PL" dirty="0"/>
              <a:t>, funkcji oraz zakresów - w </a:t>
            </a:r>
            <a:r>
              <a:rPr lang="pl-PL" dirty="0" err="1"/>
              <a:t>Ruscie</a:t>
            </a:r>
            <a:r>
              <a:rPr lang="pl-PL" dirty="0"/>
              <a:t> wszystkie one mają swoje własne sposoby na zwracanie wartości.</a:t>
            </a:r>
          </a:p>
          <a:p>
            <a:endParaRPr lang="pl-PL" dirty="0"/>
          </a:p>
          <a:p>
            <a:r>
              <a:rPr lang="pl-PL" dirty="0"/>
              <a:t>Ostatnie wyrażenie bloku </a:t>
            </a:r>
            <a:r>
              <a:rPr lang="pl-PL" dirty="0" err="1"/>
              <a:t>if</a:t>
            </a:r>
            <a:r>
              <a:rPr lang="pl-PL" dirty="0"/>
              <a:t>, </a:t>
            </a:r>
            <a:r>
              <a:rPr lang="pl-PL" dirty="0" err="1"/>
              <a:t>match</a:t>
            </a:r>
            <a:r>
              <a:rPr lang="pl-PL" dirty="0"/>
              <a:t> czy bloku funkcji lub zakresu może być wyjątkowo niezakończone średnikiem ;. W takim wypadku </a:t>
            </a:r>
            <a:r>
              <a:rPr lang="pl-PL" dirty="0" err="1"/>
              <a:t>Rust</a:t>
            </a:r>
            <a:r>
              <a:rPr lang="pl-PL" dirty="0"/>
              <a:t> zinterpretuje to jako wyrażenie które zwraca wartość bloku.</a:t>
            </a:r>
          </a:p>
          <a:p>
            <a:endParaRPr lang="pl-PL" dirty="0"/>
          </a:p>
          <a:p>
            <a:r>
              <a:rPr lang="pl-PL" dirty="0"/>
              <a:t>Takie zwracanie wartości przez ominięcie średnika stanowi prosty sposób na zwiększenie czytelności kodu. Zwrócona przez blok wartość może zostać przypisana do nowej wartości.</a:t>
            </a:r>
          </a:p>
          <a:p>
            <a:endParaRPr lang="pl-PL" dirty="0"/>
          </a:p>
          <a:p>
            <a:r>
              <a:rPr lang="pl-PL" dirty="0"/>
              <a:t>Zauważmy, że pozwala to również na stworzenie z pomocą </a:t>
            </a:r>
            <a:r>
              <a:rPr lang="pl-PL" dirty="0" err="1"/>
              <a:t>if</a:t>
            </a:r>
            <a:r>
              <a:rPr lang="pl-PL" dirty="0"/>
              <a:t> czegoś co przypomina zwięzłą wersję klasycznego wyrażenia trójskładnikowego (ternary </a:t>
            </a:r>
            <a:r>
              <a:rPr lang="pl-PL" dirty="0" err="1"/>
              <a:t>expression</a:t>
            </a:r>
            <a:r>
              <a:rPr lang="pl-PL" dirty="0"/>
              <a:t>).</a:t>
            </a:r>
          </a:p>
          <a:p>
            <a:endParaRPr lang="pl-PL" dirty="0"/>
          </a:p>
        </p:txBody>
      </p:sp>
    </p:spTree>
    <p:extLst>
      <p:ext uri="{BB962C8B-B14F-4D97-AF65-F5344CB8AC3E}">
        <p14:creationId xmlns:p14="http://schemas.microsoft.com/office/powerpoint/2010/main" val="336435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423745" y="2138952"/>
            <a:ext cx="11745157" cy="2283023"/>
          </a:xfrm>
        </p:spPr>
        <p:txBody>
          <a:bodyPr rtlCol="0">
            <a:normAutofit/>
          </a:bodyPr>
          <a:lstStyle/>
          <a:p>
            <a:pPr algn="l" rtl="0"/>
            <a:r>
              <a:rPr lang="pl-PL" sz="3200" dirty="0"/>
              <a:t>Czy to chwilowy zachwyt czy trwały trend?</a:t>
            </a:r>
            <a:br>
              <a:rPr lang="pl-PL" sz="3200" dirty="0"/>
            </a:br>
            <a:br>
              <a:rPr lang="pl-PL" sz="3200" dirty="0"/>
            </a:br>
            <a:endParaRPr lang="pl-PL" sz="3200" dirty="0"/>
          </a:p>
        </p:txBody>
      </p:sp>
    </p:spTree>
    <p:extLst>
      <p:ext uri="{BB962C8B-B14F-4D97-AF65-F5344CB8AC3E}">
        <p14:creationId xmlns:p14="http://schemas.microsoft.com/office/powerpoint/2010/main" val="5629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08BF37F-E6BA-9CC7-AE99-A998363F9B66}"/>
              </a:ext>
            </a:extLst>
          </p:cNvPr>
          <p:cNvPicPr>
            <a:picLocks noChangeAspect="1"/>
          </p:cNvPicPr>
          <p:nvPr/>
        </p:nvPicPr>
        <p:blipFill>
          <a:blip r:embed="rId3"/>
          <a:stretch>
            <a:fillRect/>
          </a:stretch>
        </p:blipFill>
        <p:spPr>
          <a:xfrm>
            <a:off x="2803818" y="781481"/>
            <a:ext cx="6082730" cy="5295038"/>
          </a:xfrm>
          <a:prstGeom prst="rect">
            <a:avLst/>
          </a:prstGeom>
        </p:spPr>
      </p:pic>
    </p:spTree>
    <p:extLst>
      <p:ext uri="{BB962C8B-B14F-4D97-AF65-F5344CB8AC3E}">
        <p14:creationId xmlns:p14="http://schemas.microsoft.com/office/powerpoint/2010/main" val="18063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A2BCD977-A510-35AF-9A68-CA24F8F1D846}"/>
              </a:ext>
            </a:extLst>
          </p:cNvPr>
          <p:cNvSpPr txBox="1"/>
          <p:nvPr/>
        </p:nvSpPr>
        <p:spPr>
          <a:xfrm>
            <a:off x="3038383" y="1678671"/>
            <a:ext cx="6112274" cy="3416320"/>
          </a:xfrm>
          <a:prstGeom prst="rect">
            <a:avLst/>
          </a:prstGeom>
          <a:noFill/>
          <a:ln>
            <a:solidFill>
              <a:schemeClr val="bg2"/>
            </a:solidFill>
          </a:ln>
        </p:spPr>
        <p:txBody>
          <a:bodyPr wrap="square">
            <a:spAutoFit/>
          </a:bodyPr>
          <a:lstStyle/>
          <a:p>
            <a:r>
              <a:rPr lang="pl-PL" dirty="0"/>
              <a:t>Struktura oznaczona jako </a:t>
            </a:r>
            <a:r>
              <a:rPr lang="pl-PL" dirty="0" err="1"/>
              <a:t>struct</a:t>
            </a:r>
            <a:r>
              <a:rPr lang="pl-PL" dirty="0"/>
              <a:t> to zbiór pól.</a:t>
            </a:r>
          </a:p>
          <a:p>
            <a:endParaRPr lang="pl-PL" dirty="0"/>
          </a:p>
          <a:p>
            <a:r>
              <a:rPr lang="pl-PL" dirty="0"/>
              <a:t>Pole to zwyczajnie pewna wartość reprezentująca pewną strukturę danych. Wartość takiego pola może przyjmować postać prymitywnego typu wbudowanego lub innej struktury.</a:t>
            </a:r>
          </a:p>
          <a:p>
            <a:endParaRPr lang="pl-PL" dirty="0"/>
          </a:p>
          <a:p>
            <a:r>
              <a:rPr lang="pl-PL" dirty="0"/>
              <a:t>Definicja struktur pozwala nam stworzyć pewnego rodzaju plan budowy który zostanie później użyty przez kompilator w celu odpowiedniego ułożenia naszych struktur i ich pól w pamięci w wydajny sposób.</a:t>
            </a:r>
          </a:p>
          <a:p>
            <a:endParaRPr lang="pl-PL" dirty="0"/>
          </a:p>
        </p:txBody>
      </p:sp>
    </p:spTree>
    <p:extLst>
      <p:ext uri="{BB962C8B-B14F-4D97-AF65-F5344CB8AC3E}">
        <p14:creationId xmlns:p14="http://schemas.microsoft.com/office/powerpoint/2010/main" val="374489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38BA418-7F84-C962-1AEE-B630FA398649}"/>
              </a:ext>
            </a:extLst>
          </p:cNvPr>
          <p:cNvPicPr>
            <a:picLocks noChangeAspect="1"/>
          </p:cNvPicPr>
          <p:nvPr/>
        </p:nvPicPr>
        <p:blipFill>
          <a:blip r:embed="rId3"/>
          <a:stretch>
            <a:fillRect/>
          </a:stretch>
        </p:blipFill>
        <p:spPr>
          <a:xfrm>
            <a:off x="3808521" y="1213882"/>
            <a:ext cx="5420973" cy="4040266"/>
          </a:xfrm>
          <a:prstGeom prst="rect">
            <a:avLst/>
          </a:prstGeom>
        </p:spPr>
      </p:pic>
    </p:spTree>
    <p:extLst>
      <p:ext uri="{BB962C8B-B14F-4D97-AF65-F5344CB8AC3E}">
        <p14:creationId xmlns:p14="http://schemas.microsoft.com/office/powerpoint/2010/main" val="12969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0A4ACB47-BED6-E4B1-E8D1-16BF608BECF5}"/>
              </a:ext>
            </a:extLst>
          </p:cNvPr>
          <p:cNvSpPr txBox="1"/>
          <p:nvPr/>
        </p:nvSpPr>
        <p:spPr>
          <a:xfrm>
            <a:off x="3038383" y="1955670"/>
            <a:ext cx="6112274" cy="2862322"/>
          </a:xfrm>
          <a:prstGeom prst="rect">
            <a:avLst/>
          </a:prstGeom>
          <a:noFill/>
          <a:ln>
            <a:solidFill>
              <a:schemeClr val="bg2"/>
            </a:solidFill>
          </a:ln>
        </p:spPr>
        <p:txBody>
          <a:bodyPr wrap="square">
            <a:spAutoFit/>
          </a:bodyPr>
          <a:lstStyle/>
          <a:p>
            <a:r>
              <a:rPr lang="pl-PL" dirty="0"/>
              <a:t>Metody to specjalny rodzaj funkcji, mianowicie takich które są przypisane do konkretnego typu.</a:t>
            </a:r>
          </a:p>
          <a:p>
            <a:endParaRPr lang="pl-PL" dirty="0"/>
          </a:p>
          <a:p>
            <a:r>
              <a:rPr lang="pl-PL" dirty="0"/>
              <a:t>metody statyczne — metody które należą do samego typu wywołujemy używając operatora podwójnego dwukropka ::.</a:t>
            </a:r>
          </a:p>
          <a:p>
            <a:endParaRPr lang="pl-PL" dirty="0"/>
          </a:p>
          <a:p>
            <a:r>
              <a:rPr lang="pl-PL" dirty="0"/>
              <a:t>metody instancji — metody przynależące to konkretnej instancji danego typu wywołujemy za pomocą operatora kropki.</a:t>
            </a:r>
          </a:p>
        </p:txBody>
      </p:sp>
    </p:spTree>
    <p:extLst>
      <p:ext uri="{BB962C8B-B14F-4D97-AF65-F5344CB8AC3E}">
        <p14:creationId xmlns:p14="http://schemas.microsoft.com/office/powerpoint/2010/main" val="128126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D7A336F-9B01-9E58-481D-054128E8BFAC}"/>
              </a:ext>
            </a:extLst>
          </p:cNvPr>
          <p:cNvPicPr>
            <a:picLocks noChangeAspect="1"/>
          </p:cNvPicPr>
          <p:nvPr/>
        </p:nvPicPr>
        <p:blipFill>
          <a:blip r:embed="rId3"/>
          <a:stretch>
            <a:fillRect/>
          </a:stretch>
        </p:blipFill>
        <p:spPr>
          <a:xfrm>
            <a:off x="2443162" y="1909762"/>
            <a:ext cx="7305675" cy="3038475"/>
          </a:xfrm>
          <a:prstGeom prst="rect">
            <a:avLst/>
          </a:prstGeom>
        </p:spPr>
      </p:pic>
    </p:spTree>
    <p:extLst>
      <p:ext uri="{BB962C8B-B14F-4D97-AF65-F5344CB8AC3E}">
        <p14:creationId xmlns:p14="http://schemas.microsoft.com/office/powerpoint/2010/main" val="24607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C0D56431-4B5A-B92F-14F4-708DF0A1F6EA}"/>
              </a:ext>
            </a:extLst>
          </p:cNvPr>
          <p:cNvSpPr txBox="1"/>
          <p:nvPr/>
        </p:nvSpPr>
        <p:spPr>
          <a:xfrm>
            <a:off x="905523" y="1028343"/>
            <a:ext cx="10697592" cy="4801314"/>
          </a:xfrm>
          <a:prstGeom prst="rect">
            <a:avLst/>
          </a:prstGeom>
          <a:noFill/>
          <a:ln>
            <a:solidFill>
              <a:schemeClr val="bg2"/>
            </a:solidFill>
          </a:ln>
        </p:spPr>
        <p:txBody>
          <a:bodyPr wrap="square">
            <a:spAutoFit/>
          </a:bodyPr>
          <a:lstStyle/>
          <a:p>
            <a:r>
              <a:rPr lang="pl-PL" dirty="0"/>
              <a:t>Programy pisane w </a:t>
            </a:r>
            <a:r>
              <a:rPr lang="pl-PL" dirty="0" err="1"/>
              <a:t>Ruscie</a:t>
            </a:r>
            <a:r>
              <a:rPr lang="pl-PL" dirty="0"/>
              <a:t> mają do dyspozycji 3 rodzaje pamięci:</a:t>
            </a:r>
          </a:p>
          <a:p>
            <a:endParaRPr lang="pl-PL" dirty="0"/>
          </a:p>
          <a:p>
            <a:r>
              <a:rPr lang="pl-PL" dirty="0"/>
              <a:t>dane - Jest to pamięć przeznaczona dla danych statycznych, tj. takich które nie podlegają zmianom w trakcie trwania programu. Wyobraźmy sobie tekst zadeklarowany w ramach prostego programu "Hello World!". Bajty użyte do przechowania prostego tekstu nie będą podlegać zmianom podczas trwania programu, mogą więc być odczytywane wielokrotnie z jednego regionu pamięci. Właśnie ze względu na ich statyczny charakter, kompilator jest w stanie silnie zoptymalizować dostęp do tego typu danych.</a:t>
            </a:r>
          </a:p>
          <a:p>
            <a:endParaRPr lang="pl-PL" dirty="0"/>
          </a:p>
          <a:p>
            <a:r>
              <a:rPr lang="pl-PL" dirty="0"/>
              <a:t>stos - Pamięć gdzie przechowywane są zmienne wewnątrz funkcji. Lokalizacja pamięci używanej przez stos pozostaje niezmieniona podczas całego czasu trwania wywołania funkcji. Oznacza to, że kompilator może dokonać pewnych optymalizacji przyspieszających korzystanie z tej pamięci.</a:t>
            </a:r>
          </a:p>
          <a:p>
            <a:endParaRPr lang="pl-PL" dirty="0"/>
          </a:p>
          <a:p>
            <a:r>
              <a:rPr lang="pl-PL" dirty="0"/>
              <a:t>sterta - Pamięć tworzona na potrzeby programu podczas jego trwania. W tym regionie pamięci dane mogą być na bieżąco dodawane, przenoszone, usuwane, przeskalowywane, itp. Ze względu na swoją dynamiczną naturę, sterta jest zwykle wolniejsza od stosu, ale zamiast tego pozwala na bardziej kreatywne wykorzystanie dostępnej pamięci. Kiedy dodajemy dane na stertę, taką operację nazywamy alokacją, natomiast kiedy dane usuwamy, wówczas mówimy o </a:t>
            </a:r>
            <a:r>
              <a:rPr lang="pl-PL" dirty="0" err="1"/>
              <a:t>dealokacji</a:t>
            </a:r>
            <a:r>
              <a:rPr lang="pl-PL" dirty="0"/>
              <a:t>.</a:t>
            </a:r>
          </a:p>
        </p:txBody>
      </p:sp>
    </p:spTree>
    <p:extLst>
      <p:ext uri="{BB962C8B-B14F-4D97-AF65-F5344CB8AC3E}">
        <p14:creationId xmlns:p14="http://schemas.microsoft.com/office/powerpoint/2010/main" val="348974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8FC067FA-00E3-F418-A86E-112456D7ED12}"/>
              </a:ext>
            </a:extLst>
          </p:cNvPr>
          <p:cNvSpPr txBox="1"/>
          <p:nvPr/>
        </p:nvSpPr>
        <p:spPr>
          <a:xfrm>
            <a:off x="541538" y="2094170"/>
            <a:ext cx="8609119" cy="2031325"/>
          </a:xfrm>
          <a:prstGeom prst="rect">
            <a:avLst/>
          </a:prstGeom>
          <a:noFill/>
          <a:ln>
            <a:solidFill>
              <a:schemeClr val="bg2"/>
            </a:solidFill>
          </a:ln>
        </p:spPr>
        <p:txBody>
          <a:bodyPr wrap="square">
            <a:spAutoFit/>
          </a:bodyPr>
          <a:lstStyle/>
          <a:p>
            <a:r>
              <a:rPr lang="pl-PL" dirty="0"/>
              <a:t>Kiedy tworzymy nową instancję pewnej struktury w naszym kodzie, nasz program inicjalizuje dla niej miejsce w pamięci komputera, układając dane kolejnych pól struktury w jednym ciągu, jedno obok drugiego.</a:t>
            </a:r>
          </a:p>
          <a:p>
            <a:endParaRPr lang="pl-PL" dirty="0"/>
          </a:p>
          <a:p>
            <a:r>
              <a:rPr lang="pl-PL" dirty="0"/>
              <a:t>Nową instancję tworzymy wpisując nazwę struktury i dopisując jej elementy wewnątrz nawiasów klamrowych: </a:t>
            </a:r>
            <a:r>
              <a:rPr lang="pl-PL" dirty="0" err="1"/>
              <a:t>StructName</a:t>
            </a:r>
            <a:r>
              <a:rPr lang="pl-PL" dirty="0"/>
              <a:t> { ... }. Aby dostać się do pól istniejącej instancji struktury używamy operatora kropki.</a:t>
            </a:r>
          </a:p>
        </p:txBody>
      </p:sp>
    </p:spTree>
    <p:extLst>
      <p:ext uri="{BB962C8B-B14F-4D97-AF65-F5344CB8AC3E}">
        <p14:creationId xmlns:p14="http://schemas.microsoft.com/office/powerpoint/2010/main" val="177115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699ABDAF-D1CA-8E37-A8A3-6BD030A0F272}"/>
              </a:ext>
            </a:extLst>
          </p:cNvPr>
          <p:cNvSpPr txBox="1"/>
          <p:nvPr/>
        </p:nvSpPr>
        <p:spPr>
          <a:xfrm>
            <a:off x="577049" y="1559680"/>
            <a:ext cx="9390354" cy="3139321"/>
          </a:xfrm>
          <a:prstGeom prst="rect">
            <a:avLst/>
          </a:prstGeom>
          <a:noFill/>
          <a:ln>
            <a:solidFill>
              <a:schemeClr val="bg2"/>
            </a:solidFill>
          </a:ln>
        </p:spPr>
        <p:txBody>
          <a:bodyPr wrap="square">
            <a:spAutoFit/>
          </a:bodyPr>
          <a:lstStyle/>
          <a:p>
            <a:r>
              <a:rPr lang="pl-PL" dirty="0"/>
              <a:t>Kilka ciekawostek dotyczących rozkładu struktur w pamięci:</a:t>
            </a:r>
          </a:p>
          <a:p>
            <a:endParaRPr lang="pl-PL" dirty="0"/>
          </a:p>
          <a:p>
            <a:pPr marL="285750" indent="-285750">
              <a:buFont typeface="Arial" panose="020B0604020202020204" pitchFamily="34" charset="0"/>
              <a:buChar char="•"/>
            </a:pPr>
            <a:r>
              <a:rPr lang="pl-PL" dirty="0"/>
              <a:t>Tekst wewnątrz cudzysłowu jest rozumiany jako dane tylko do odczytu, przez co odpowiednio ląduje w regionie pamięci przeznaczonym dla danych statycznych</a:t>
            </a:r>
          </a:p>
          <a:p>
            <a:pPr marL="285750" indent="-285750">
              <a:buFont typeface="Arial" panose="020B0604020202020204" pitchFamily="34" charset="0"/>
              <a:buChar char="•"/>
            </a:pPr>
            <a:r>
              <a:rPr lang="pl-PL" dirty="0"/>
              <a:t>Wywołanie funkcji String::from tworzy strukturę String która zostaje umieszczona obok innych pól obiektu </a:t>
            </a:r>
            <a:r>
              <a:rPr lang="pl-PL" dirty="0" err="1"/>
              <a:t>SeaCreature</a:t>
            </a:r>
            <a:r>
              <a:rPr lang="pl-PL" dirty="0"/>
              <a:t> na stosie. String reprezentuje tekst który może być zmieniony w trakcie trwania programu, co oznacza, że:</a:t>
            </a:r>
          </a:p>
          <a:p>
            <a:pPr marL="285750" indent="-285750">
              <a:buFont typeface="Arial" panose="020B0604020202020204" pitchFamily="34" charset="0"/>
              <a:buChar char="•"/>
            </a:pPr>
            <a:r>
              <a:rPr lang="pl-PL" dirty="0"/>
              <a:t>Stworzony zostaje obszar pamięci na stercie dla przechowania danych reprezentujących modyfikowalny ciąg znaków</a:t>
            </a:r>
          </a:p>
          <a:p>
            <a:pPr marL="285750" indent="-285750">
              <a:buFont typeface="Arial" panose="020B0604020202020204" pitchFamily="34" charset="0"/>
              <a:buChar char="•"/>
            </a:pPr>
            <a:r>
              <a:rPr lang="pl-PL" dirty="0"/>
              <a:t>Przechowuje się na stosie referencję do miejsca na stercie gdzie przechowywane są te dane</a:t>
            </a:r>
          </a:p>
        </p:txBody>
      </p:sp>
    </p:spTree>
    <p:extLst>
      <p:ext uri="{BB962C8B-B14F-4D97-AF65-F5344CB8AC3E}">
        <p14:creationId xmlns:p14="http://schemas.microsoft.com/office/powerpoint/2010/main" val="25041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DB6AA452-3712-E0B3-89D5-05A945D46062}"/>
              </a:ext>
            </a:extLst>
          </p:cNvPr>
          <p:cNvPicPr>
            <a:picLocks noChangeAspect="1"/>
          </p:cNvPicPr>
          <p:nvPr/>
        </p:nvPicPr>
        <p:blipFill>
          <a:blip r:embed="rId3"/>
          <a:stretch>
            <a:fillRect/>
          </a:stretch>
        </p:blipFill>
        <p:spPr>
          <a:xfrm>
            <a:off x="2960010" y="1047565"/>
            <a:ext cx="5488786" cy="4579999"/>
          </a:xfrm>
          <a:prstGeom prst="rect">
            <a:avLst/>
          </a:prstGeom>
        </p:spPr>
      </p:pic>
    </p:spTree>
    <p:extLst>
      <p:ext uri="{BB962C8B-B14F-4D97-AF65-F5344CB8AC3E}">
        <p14:creationId xmlns:p14="http://schemas.microsoft.com/office/powerpoint/2010/main" val="41409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F53C2B34-1905-31B1-7570-421EB34DE498}"/>
              </a:ext>
            </a:extLst>
          </p:cNvPr>
          <p:cNvSpPr txBox="1"/>
          <p:nvPr/>
        </p:nvSpPr>
        <p:spPr>
          <a:xfrm>
            <a:off x="2263806" y="2925166"/>
            <a:ext cx="6886851" cy="646331"/>
          </a:xfrm>
          <a:prstGeom prst="rect">
            <a:avLst/>
          </a:prstGeom>
          <a:noFill/>
          <a:ln>
            <a:solidFill>
              <a:schemeClr val="bg2"/>
            </a:solidFill>
          </a:ln>
        </p:spPr>
        <p:txBody>
          <a:bodyPr wrap="square">
            <a:spAutoFit/>
          </a:bodyPr>
          <a:lstStyle/>
          <a:p>
            <a:r>
              <a:rPr lang="pl-PL" dirty="0"/>
              <a:t>W celu zachowania zwięzłości, możemy tworzyć struktury przypominające w wyglądzie i użytkowaniu </a:t>
            </a:r>
            <a:r>
              <a:rPr lang="pl-PL" dirty="0" err="1"/>
              <a:t>krotki</a:t>
            </a:r>
            <a:r>
              <a:rPr lang="pl-PL" dirty="0"/>
              <a:t>.</a:t>
            </a:r>
          </a:p>
        </p:txBody>
      </p:sp>
    </p:spTree>
    <p:extLst>
      <p:ext uri="{BB962C8B-B14F-4D97-AF65-F5344CB8AC3E}">
        <p14:creationId xmlns:p14="http://schemas.microsoft.com/office/powerpoint/2010/main" val="282809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C2F077D-2FCF-B1C7-72F8-B601F5E3F0BB}"/>
              </a:ext>
            </a:extLst>
          </p:cNvPr>
          <p:cNvPicPr>
            <a:picLocks noChangeAspect="1"/>
          </p:cNvPicPr>
          <p:nvPr/>
        </p:nvPicPr>
        <p:blipFill>
          <a:blip r:embed="rId3"/>
          <a:stretch>
            <a:fillRect/>
          </a:stretch>
        </p:blipFill>
        <p:spPr>
          <a:xfrm>
            <a:off x="1320800" y="708083"/>
            <a:ext cx="6322294" cy="5441833"/>
          </a:xfrm>
          <a:prstGeom prst="rect">
            <a:avLst/>
          </a:prstGeom>
        </p:spPr>
      </p:pic>
      <p:sp>
        <p:nvSpPr>
          <p:cNvPr id="5" name="Podtytuł 4">
            <a:extLst>
              <a:ext uri="{FF2B5EF4-FFF2-40B4-BE49-F238E27FC236}">
                <a16:creationId xmlns:a16="http://schemas.microsoft.com/office/drawing/2014/main" id="{7A2BEACC-4552-C381-4A2A-1BFF0FACEA8B}"/>
              </a:ext>
            </a:extLst>
          </p:cNvPr>
          <p:cNvSpPr>
            <a:spLocks noGrp="1"/>
          </p:cNvSpPr>
          <p:nvPr>
            <p:ph type="subTitle" idx="1"/>
          </p:nvPr>
        </p:nvSpPr>
        <p:spPr>
          <a:xfrm>
            <a:off x="7998690" y="1052944"/>
            <a:ext cx="3897745" cy="1930401"/>
          </a:xfrm>
        </p:spPr>
        <p:txBody>
          <a:bodyPr>
            <a:normAutofit/>
          </a:bodyPr>
          <a:lstStyle/>
          <a:p>
            <a:r>
              <a:rPr lang="pl-PL" dirty="0"/>
              <a:t>Most </a:t>
            </a:r>
            <a:r>
              <a:rPr lang="pl-PL" dirty="0" err="1"/>
              <a:t>loved</a:t>
            </a:r>
            <a:r>
              <a:rPr lang="pl-PL" dirty="0"/>
              <a:t> </a:t>
            </a:r>
            <a:r>
              <a:rPr lang="pl-PL" dirty="0" err="1"/>
              <a:t>languages</a:t>
            </a:r>
            <a:r>
              <a:rPr lang="pl-PL" dirty="0"/>
              <a:t> by </a:t>
            </a:r>
            <a:r>
              <a:rPr lang="pl-PL" dirty="0" err="1"/>
              <a:t>developers</a:t>
            </a:r>
            <a:r>
              <a:rPr lang="pl-PL" dirty="0"/>
              <a:t> in US 2022</a:t>
            </a:r>
          </a:p>
          <a:p>
            <a:endParaRPr lang="pl-PL" dirty="0"/>
          </a:p>
          <a:p>
            <a:r>
              <a:rPr lang="pl-PL" dirty="0"/>
              <a:t>Tiobe.com</a:t>
            </a:r>
          </a:p>
        </p:txBody>
      </p:sp>
    </p:spTree>
    <p:extLst>
      <p:ext uri="{BB962C8B-B14F-4D97-AF65-F5344CB8AC3E}">
        <p14:creationId xmlns:p14="http://schemas.microsoft.com/office/powerpoint/2010/main" val="308247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22244C5-6383-6D29-B39E-BF1AF8BAE8E3}"/>
              </a:ext>
            </a:extLst>
          </p:cNvPr>
          <p:cNvPicPr>
            <a:picLocks noChangeAspect="1"/>
          </p:cNvPicPr>
          <p:nvPr/>
        </p:nvPicPr>
        <p:blipFill>
          <a:blip r:embed="rId3"/>
          <a:stretch>
            <a:fillRect/>
          </a:stretch>
        </p:blipFill>
        <p:spPr>
          <a:xfrm>
            <a:off x="3071675" y="1705946"/>
            <a:ext cx="6841030" cy="2925514"/>
          </a:xfrm>
          <a:prstGeom prst="rect">
            <a:avLst/>
          </a:prstGeom>
        </p:spPr>
      </p:pic>
    </p:spTree>
    <p:extLst>
      <p:ext uri="{BB962C8B-B14F-4D97-AF65-F5344CB8AC3E}">
        <p14:creationId xmlns:p14="http://schemas.microsoft.com/office/powerpoint/2010/main" val="294514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05D0A68-3942-4513-9906-208DF43527A6}"/>
              </a:ext>
            </a:extLst>
          </p:cNvPr>
          <p:cNvSpPr txBox="1"/>
          <p:nvPr/>
        </p:nvSpPr>
        <p:spPr>
          <a:xfrm>
            <a:off x="1775534" y="1955670"/>
            <a:ext cx="7375123" cy="2308324"/>
          </a:xfrm>
          <a:prstGeom prst="rect">
            <a:avLst/>
          </a:prstGeom>
          <a:noFill/>
          <a:ln>
            <a:solidFill>
              <a:schemeClr val="bg2"/>
            </a:solidFill>
          </a:ln>
        </p:spPr>
        <p:txBody>
          <a:bodyPr wrap="square">
            <a:spAutoFit/>
          </a:bodyPr>
          <a:lstStyle/>
          <a:p>
            <a:r>
              <a:rPr lang="pl-PL" dirty="0"/>
              <a:t>Wyliczenia tworzone z użyciem słowa kluczowego </a:t>
            </a:r>
            <a:r>
              <a:rPr lang="pl-PL" i="1" dirty="0" err="1"/>
              <a:t>enum</a:t>
            </a:r>
            <a:r>
              <a:rPr lang="pl-PL" dirty="0"/>
              <a:t> pozwalają na tworzenie nowych typów których wartość może być równa jednemu z określonych w ramach takiego typu elementów.</a:t>
            </a:r>
          </a:p>
          <a:p>
            <a:endParaRPr lang="pl-PL" dirty="0"/>
          </a:p>
          <a:p>
            <a:r>
              <a:rPr lang="pl-PL" dirty="0"/>
              <a:t>Wyrażenie</a:t>
            </a:r>
            <a:r>
              <a:rPr lang="pl-PL" i="1" dirty="0"/>
              <a:t> </a:t>
            </a:r>
            <a:r>
              <a:rPr lang="pl-PL" i="1" dirty="0" err="1"/>
              <a:t>match</a:t>
            </a:r>
            <a:r>
              <a:rPr lang="pl-PL" i="1" dirty="0"/>
              <a:t> </a:t>
            </a:r>
            <a:r>
              <a:rPr lang="pl-PL" dirty="0"/>
              <a:t>pozwala nam na wyczerpujące dopasowanie każdego możliwego wariantu wyliczenia. Kombinacja wyliczeń i wyrażenia </a:t>
            </a:r>
            <a:r>
              <a:rPr lang="pl-PL" i="1" dirty="0" err="1"/>
              <a:t>match</a:t>
            </a:r>
            <a:r>
              <a:rPr lang="pl-PL" dirty="0"/>
              <a:t> to jedna z kluczowych metod tworzenia wysokiej jakości kodu w języku </a:t>
            </a:r>
            <a:r>
              <a:rPr lang="pl-PL" dirty="0" err="1"/>
              <a:t>Rust</a:t>
            </a:r>
            <a:r>
              <a:rPr lang="pl-PL" dirty="0"/>
              <a:t>.</a:t>
            </a:r>
          </a:p>
        </p:txBody>
      </p:sp>
    </p:spTree>
    <p:extLst>
      <p:ext uri="{BB962C8B-B14F-4D97-AF65-F5344CB8AC3E}">
        <p14:creationId xmlns:p14="http://schemas.microsoft.com/office/powerpoint/2010/main" val="331001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B036398B-E031-A161-BACD-615AD053BFC6}"/>
              </a:ext>
            </a:extLst>
          </p:cNvPr>
          <p:cNvPicPr>
            <a:picLocks noChangeAspect="1"/>
          </p:cNvPicPr>
          <p:nvPr/>
        </p:nvPicPr>
        <p:blipFill>
          <a:blip r:embed="rId3"/>
          <a:stretch>
            <a:fillRect/>
          </a:stretch>
        </p:blipFill>
        <p:spPr>
          <a:xfrm>
            <a:off x="2864297" y="1118586"/>
            <a:ext cx="5920700" cy="4775770"/>
          </a:xfrm>
          <a:prstGeom prst="rect">
            <a:avLst/>
          </a:prstGeom>
        </p:spPr>
      </p:pic>
    </p:spTree>
    <p:extLst>
      <p:ext uri="{BB962C8B-B14F-4D97-AF65-F5344CB8AC3E}">
        <p14:creationId xmlns:p14="http://schemas.microsoft.com/office/powerpoint/2010/main" val="325588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A46C64B2-D2CD-2489-AC12-7D9039929EC7}"/>
              </a:ext>
            </a:extLst>
          </p:cNvPr>
          <p:cNvSpPr txBox="1"/>
          <p:nvPr/>
        </p:nvSpPr>
        <p:spPr>
          <a:xfrm>
            <a:off x="275208" y="1092588"/>
            <a:ext cx="11833934" cy="3970318"/>
          </a:xfrm>
          <a:prstGeom prst="rect">
            <a:avLst/>
          </a:prstGeom>
          <a:noFill/>
          <a:ln>
            <a:solidFill>
              <a:schemeClr val="bg2"/>
            </a:solidFill>
          </a:ln>
        </p:spPr>
        <p:txBody>
          <a:bodyPr wrap="square">
            <a:spAutoFit/>
          </a:bodyPr>
          <a:lstStyle/>
          <a:p>
            <a:r>
              <a:rPr lang="pl-PL" dirty="0"/>
              <a:t>Wyliczenia </a:t>
            </a:r>
            <a:r>
              <a:rPr lang="pl-PL" dirty="0" err="1"/>
              <a:t>enum</a:t>
            </a:r>
            <a:r>
              <a:rPr lang="pl-PL" dirty="0"/>
              <a:t> mogą w ramach swoich elementów zawierać inne typy danych. Przypomina to typ unii (ang. </a:t>
            </a:r>
            <a:r>
              <a:rPr lang="pl-PL" dirty="0" err="1"/>
              <a:t>union</a:t>
            </a:r>
            <a:r>
              <a:rPr lang="pl-PL" dirty="0"/>
              <a:t>) znany z języka C.</a:t>
            </a:r>
          </a:p>
          <a:p>
            <a:endParaRPr lang="pl-PL" dirty="0"/>
          </a:p>
          <a:p>
            <a:r>
              <a:rPr lang="pl-PL" dirty="0"/>
              <a:t>Podczas stosowania wyrażenia </a:t>
            </a:r>
            <a:r>
              <a:rPr lang="pl-PL" dirty="0" err="1"/>
              <a:t>match</a:t>
            </a:r>
            <a:r>
              <a:rPr lang="pl-PL" dirty="0"/>
              <a:t> na wyliczeniu </a:t>
            </a:r>
            <a:r>
              <a:rPr lang="pl-PL" dirty="0" err="1"/>
              <a:t>enum</a:t>
            </a:r>
            <a:r>
              <a:rPr lang="pl-PL" dirty="0"/>
              <a:t>, dostajemy możliwość przypisania wartości przechowywanych wewnątrz wyliczenia do tymczasowych zmiennych.</a:t>
            </a:r>
          </a:p>
          <a:p>
            <a:endParaRPr lang="pl-PL" dirty="0"/>
          </a:p>
          <a:p>
            <a:r>
              <a:rPr lang="pl-PL" dirty="0"/>
              <a:t>Kilka rzeczy na które warto zwrócić uwagę jeżeli chodzi o reprezentację wyliczeń w pamięci komputera:</a:t>
            </a:r>
          </a:p>
          <a:p>
            <a:endParaRPr lang="pl-PL" dirty="0"/>
          </a:p>
          <a:p>
            <a:pPr marL="285750" indent="-285750">
              <a:buFont typeface="Arial" panose="020B0604020202020204" pitchFamily="34" charset="0"/>
              <a:buChar char="•"/>
            </a:pPr>
            <a:r>
              <a:rPr lang="pl-PL" dirty="0"/>
              <a:t>Wielkość danej typu wyliczenie </a:t>
            </a:r>
            <a:r>
              <a:rPr lang="pl-PL" dirty="0" err="1"/>
              <a:t>enum</a:t>
            </a:r>
            <a:r>
              <a:rPr lang="pl-PL" dirty="0"/>
              <a:t> w pamięci będzie wynosić tyle co największy zdefiniowany element tego wyliczenia. To pozwala na zmieszczenie wszystkich potencjalnych wartości wyliczenia w jednym obszarze pamięci o pewnej konkretnej wielkości</a:t>
            </a:r>
          </a:p>
          <a:p>
            <a:pPr marL="285750" indent="-285750">
              <a:buFont typeface="Arial" panose="020B0604020202020204" pitchFamily="34" charset="0"/>
              <a:buChar char="•"/>
            </a:pPr>
            <a:r>
              <a:rPr lang="pl-PL" dirty="0"/>
              <a:t>Oprócz widocznego dla programisty samego elementu z potencjalnymi przypisanymi typami danych, każdy element wyliczenia określa również typ liczbowy pozwalający na identyfikację danego elementu w ramach wyliczenia</a:t>
            </a:r>
          </a:p>
        </p:txBody>
      </p:sp>
    </p:spTree>
    <p:extLst>
      <p:ext uri="{BB962C8B-B14F-4D97-AF65-F5344CB8AC3E}">
        <p14:creationId xmlns:p14="http://schemas.microsoft.com/office/powerpoint/2010/main" val="2119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9B4EE8F4-46F3-6C35-7A2B-D31304A99C8C}"/>
              </a:ext>
            </a:extLst>
          </p:cNvPr>
          <p:cNvSpPr txBox="1"/>
          <p:nvPr/>
        </p:nvSpPr>
        <p:spPr>
          <a:xfrm>
            <a:off x="639192" y="1955669"/>
            <a:ext cx="8511465" cy="2308324"/>
          </a:xfrm>
          <a:prstGeom prst="rect">
            <a:avLst/>
          </a:prstGeom>
          <a:noFill/>
          <a:ln>
            <a:solidFill>
              <a:schemeClr val="bg2"/>
            </a:solidFill>
          </a:ln>
        </p:spPr>
        <p:txBody>
          <a:bodyPr wrap="square">
            <a:spAutoFit/>
          </a:bodyPr>
          <a:lstStyle/>
          <a:p>
            <a:r>
              <a:rPr lang="pl-PL" dirty="0"/>
              <a:t>Dodatkowo:</a:t>
            </a:r>
          </a:p>
          <a:p>
            <a:endParaRPr lang="pl-PL" dirty="0"/>
          </a:p>
          <a:p>
            <a:r>
              <a:rPr lang="pl-PL" dirty="0"/>
              <a:t>Wyliczenia </a:t>
            </a:r>
            <a:r>
              <a:rPr lang="pl-PL" dirty="0" err="1"/>
              <a:t>enum</a:t>
            </a:r>
            <a:r>
              <a:rPr lang="pl-PL" dirty="0"/>
              <a:t> w </a:t>
            </a:r>
            <a:r>
              <a:rPr lang="pl-PL" dirty="0" err="1"/>
              <a:t>Ruscie</a:t>
            </a:r>
            <a:r>
              <a:rPr lang="pl-PL" dirty="0"/>
              <a:t> są czasem nazywane </a:t>
            </a:r>
            <a:r>
              <a:rPr lang="pl-PL" dirty="0" err="1"/>
              <a:t>tagowanymi</a:t>
            </a:r>
            <a:r>
              <a:rPr lang="pl-PL" dirty="0"/>
              <a:t> uniami (ang. </a:t>
            </a:r>
            <a:r>
              <a:rPr lang="pl-PL" dirty="0" err="1"/>
              <a:t>tagged</a:t>
            </a:r>
            <a:r>
              <a:rPr lang="pl-PL" dirty="0"/>
              <a:t> </a:t>
            </a:r>
            <a:r>
              <a:rPr lang="pl-PL" dirty="0" err="1"/>
              <a:t>unions</a:t>
            </a:r>
            <a:r>
              <a:rPr lang="pl-PL" dirty="0"/>
              <a:t>), ze względu na wspomnianą już unikalną charakterystykę pozwalającą na trzymanie danych wewnątrz elementów</a:t>
            </a:r>
          </a:p>
          <a:p>
            <a:r>
              <a:rPr lang="pl-PL" dirty="0"/>
              <a:t>Mówi się, że </a:t>
            </a:r>
            <a:r>
              <a:rPr lang="pl-PL" dirty="0" err="1"/>
              <a:t>Rust</a:t>
            </a:r>
            <a:r>
              <a:rPr lang="pl-PL" dirty="0"/>
              <a:t> posiada typy algebraiczne (ang. </a:t>
            </a:r>
            <a:r>
              <a:rPr lang="pl-PL" dirty="0" err="1"/>
              <a:t>algebraic</a:t>
            </a:r>
            <a:r>
              <a:rPr lang="pl-PL" dirty="0"/>
              <a:t> </a:t>
            </a:r>
            <a:r>
              <a:rPr lang="pl-PL" dirty="0" err="1"/>
              <a:t>types</a:t>
            </a:r>
            <a:r>
              <a:rPr lang="pl-PL" dirty="0"/>
              <a:t>). Oznacza to mniej więcej tyle, że możliwe jest kombinowanie typów w celu stworzenia z nich pewnego nowego typu.</a:t>
            </a:r>
          </a:p>
        </p:txBody>
      </p:sp>
    </p:spTree>
    <p:extLst>
      <p:ext uri="{BB962C8B-B14F-4D97-AF65-F5344CB8AC3E}">
        <p14:creationId xmlns:p14="http://schemas.microsoft.com/office/powerpoint/2010/main" val="154406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ECF1A02-135D-8AE6-F1F9-4DC7183E80FF}"/>
              </a:ext>
            </a:extLst>
          </p:cNvPr>
          <p:cNvPicPr>
            <a:picLocks noChangeAspect="1"/>
          </p:cNvPicPr>
          <p:nvPr/>
        </p:nvPicPr>
        <p:blipFill>
          <a:blip r:embed="rId3"/>
          <a:stretch>
            <a:fillRect/>
          </a:stretch>
        </p:blipFill>
        <p:spPr>
          <a:xfrm>
            <a:off x="3334524" y="790112"/>
            <a:ext cx="5641865" cy="5289749"/>
          </a:xfrm>
          <a:prstGeom prst="rect">
            <a:avLst/>
          </a:prstGeom>
        </p:spPr>
      </p:pic>
    </p:spTree>
    <p:extLst>
      <p:ext uri="{BB962C8B-B14F-4D97-AF65-F5344CB8AC3E}">
        <p14:creationId xmlns:p14="http://schemas.microsoft.com/office/powerpoint/2010/main" val="13176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289415"/>
            <a:ext cx="11745157" cy="2283023"/>
          </a:xfrm>
        </p:spPr>
        <p:txBody>
          <a:bodyPr rtlCol="0">
            <a:normAutofit/>
          </a:bodyPr>
          <a:lstStyle/>
          <a:p>
            <a:pPr algn="l" rtl="0"/>
            <a:r>
              <a:rPr lang="pl-PL" sz="3200" dirty="0"/>
              <a:t>					Kompilacja</a:t>
            </a:r>
          </a:p>
        </p:txBody>
      </p:sp>
    </p:spTree>
    <p:extLst>
      <p:ext uri="{BB962C8B-B14F-4D97-AF65-F5344CB8AC3E}">
        <p14:creationId xmlns:p14="http://schemas.microsoft.com/office/powerpoint/2010/main" val="277346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8D85559C-99DA-2AAD-7D32-34F3D8848CEA}"/>
              </a:ext>
            </a:extLst>
          </p:cNvPr>
          <p:cNvPicPr>
            <a:picLocks noChangeAspect="1"/>
          </p:cNvPicPr>
          <p:nvPr/>
        </p:nvPicPr>
        <p:blipFill>
          <a:blip r:embed="rId3"/>
          <a:stretch>
            <a:fillRect/>
          </a:stretch>
        </p:blipFill>
        <p:spPr>
          <a:xfrm>
            <a:off x="3048440" y="642213"/>
            <a:ext cx="5545053" cy="5573574"/>
          </a:xfrm>
          <a:prstGeom prst="rect">
            <a:avLst/>
          </a:prstGeom>
        </p:spPr>
      </p:pic>
    </p:spTree>
    <p:extLst>
      <p:ext uri="{BB962C8B-B14F-4D97-AF65-F5344CB8AC3E}">
        <p14:creationId xmlns:p14="http://schemas.microsoft.com/office/powerpoint/2010/main" val="152748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357CC1A-BFA9-5C6A-18EF-3BDC206B4E05}"/>
              </a:ext>
            </a:extLst>
          </p:cNvPr>
          <p:cNvSpPr>
            <a:spLocks noGrp="1"/>
          </p:cNvSpPr>
          <p:nvPr>
            <p:ph type="ctrTitle"/>
          </p:nvPr>
        </p:nvSpPr>
        <p:spPr/>
        <p:txBody>
          <a:bodyPr/>
          <a:lstStyle/>
          <a:p>
            <a:endParaRPr lang="pl-PL"/>
          </a:p>
        </p:txBody>
      </p:sp>
    </p:spTree>
    <p:extLst>
      <p:ext uri="{BB962C8B-B14F-4D97-AF65-F5344CB8AC3E}">
        <p14:creationId xmlns:p14="http://schemas.microsoft.com/office/powerpoint/2010/main" val="248541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289415"/>
            <a:ext cx="11745157" cy="2283023"/>
          </a:xfrm>
        </p:spPr>
        <p:txBody>
          <a:bodyPr rtlCol="0">
            <a:normAutofit/>
          </a:bodyPr>
          <a:lstStyle/>
          <a:p>
            <a:pPr algn="l" rtl="0"/>
            <a:r>
              <a:rPr lang="pl-PL" sz="3200" dirty="0"/>
              <a:t>				RUST in REAL WORLD – cz.1</a:t>
            </a:r>
          </a:p>
        </p:txBody>
      </p:sp>
    </p:spTree>
    <p:extLst>
      <p:ext uri="{BB962C8B-B14F-4D97-AF65-F5344CB8AC3E}">
        <p14:creationId xmlns:p14="http://schemas.microsoft.com/office/powerpoint/2010/main" val="215859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rust - I scraped 4M dev job offers and Rust language is in the Top 2 spot with an avg salary of $122K per year">
            <a:extLst>
              <a:ext uri="{FF2B5EF4-FFF2-40B4-BE49-F238E27FC236}">
                <a16:creationId xmlns:a16="http://schemas.microsoft.com/office/drawing/2014/main" id="{AA2609A5-F5A8-81D6-5A7C-CD3AA752C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144" y="1330865"/>
            <a:ext cx="6096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6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317406"/>
            <a:ext cx="11745157" cy="2283023"/>
          </a:xfrm>
        </p:spPr>
        <p:txBody>
          <a:bodyPr rtlCol="0">
            <a:normAutofit/>
          </a:bodyPr>
          <a:lstStyle/>
          <a:p>
            <a:pPr algn="l" rtl="0"/>
            <a:r>
              <a:rPr lang="pl-PL" sz="3200" dirty="0"/>
              <a:t>				RUST dla data </a:t>
            </a:r>
            <a:r>
              <a:rPr lang="pl-PL" sz="3200" dirty="0" err="1"/>
              <a:t>scientistów</a:t>
            </a:r>
            <a:endParaRPr lang="pl-PL" sz="3200" dirty="0"/>
          </a:p>
        </p:txBody>
      </p:sp>
    </p:spTree>
    <p:extLst>
      <p:ext uri="{BB962C8B-B14F-4D97-AF65-F5344CB8AC3E}">
        <p14:creationId xmlns:p14="http://schemas.microsoft.com/office/powerpoint/2010/main" val="323220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317406"/>
            <a:ext cx="11745157" cy="2283023"/>
          </a:xfrm>
        </p:spPr>
        <p:txBody>
          <a:bodyPr rtlCol="0">
            <a:normAutofit/>
          </a:bodyPr>
          <a:lstStyle/>
          <a:p>
            <a:pPr algn="l" rtl="0"/>
            <a:r>
              <a:rPr lang="pl-PL" sz="3200" dirty="0"/>
              <a:t>	Język to sprawa drugorzędna, co trzeba umieć?</a:t>
            </a:r>
          </a:p>
        </p:txBody>
      </p:sp>
    </p:spTree>
    <p:extLst>
      <p:ext uri="{BB962C8B-B14F-4D97-AF65-F5344CB8AC3E}">
        <p14:creationId xmlns:p14="http://schemas.microsoft.com/office/powerpoint/2010/main" val="420485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868B7F08-CD19-E351-D11B-7E0CA923E97B}"/>
              </a:ext>
            </a:extLst>
          </p:cNvPr>
          <p:cNvPicPr>
            <a:picLocks noChangeAspect="1"/>
          </p:cNvPicPr>
          <p:nvPr/>
        </p:nvPicPr>
        <p:blipFill>
          <a:blip r:embed="rId3"/>
          <a:stretch>
            <a:fillRect/>
          </a:stretch>
        </p:blipFill>
        <p:spPr>
          <a:xfrm>
            <a:off x="1959428" y="1042210"/>
            <a:ext cx="9289693" cy="4551178"/>
          </a:xfrm>
          <a:prstGeom prst="rect">
            <a:avLst/>
          </a:prstGeom>
        </p:spPr>
      </p:pic>
    </p:spTree>
    <p:extLst>
      <p:ext uri="{BB962C8B-B14F-4D97-AF65-F5344CB8AC3E}">
        <p14:creationId xmlns:p14="http://schemas.microsoft.com/office/powerpoint/2010/main" val="331342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317406"/>
            <a:ext cx="11745157" cy="2283023"/>
          </a:xfrm>
        </p:spPr>
        <p:txBody>
          <a:bodyPr rtlCol="0">
            <a:normAutofit/>
          </a:bodyPr>
          <a:lstStyle/>
          <a:p>
            <a:pPr algn="l" rtl="0"/>
            <a:r>
              <a:rPr lang="pl-PL" sz="3200" dirty="0"/>
              <a:t>				Odchylenie? Inne?</a:t>
            </a:r>
          </a:p>
        </p:txBody>
      </p:sp>
    </p:spTree>
    <p:extLst>
      <p:ext uri="{BB962C8B-B14F-4D97-AF65-F5344CB8AC3E}">
        <p14:creationId xmlns:p14="http://schemas.microsoft.com/office/powerpoint/2010/main" val="350933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A3A025E2-0A80-C5F5-6968-4903313BEB87}"/>
              </a:ext>
            </a:extLst>
          </p:cNvPr>
          <p:cNvPicPr>
            <a:picLocks noChangeAspect="1"/>
          </p:cNvPicPr>
          <p:nvPr/>
        </p:nvPicPr>
        <p:blipFill>
          <a:blip r:embed="rId3"/>
          <a:stretch>
            <a:fillRect/>
          </a:stretch>
        </p:blipFill>
        <p:spPr>
          <a:xfrm>
            <a:off x="2435291" y="1030217"/>
            <a:ext cx="7954832" cy="4797565"/>
          </a:xfrm>
          <a:prstGeom prst="rect">
            <a:avLst/>
          </a:prstGeom>
        </p:spPr>
      </p:pic>
    </p:spTree>
    <p:extLst>
      <p:ext uri="{BB962C8B-B14F-4D97-AF65-F5344CB8AC3E}">
        <p14:creationId xmlns:p14="http://schemas.microsoft.com/office/powerpoint/2010/main" val="3956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AD191BB8-E2EE-3BD1-50C3-36BD53C91BCE}"/>
              </a:ext>
            </a:extLst>
          </p:cNvPr>
          <p:cNvSpPr txBox="1"/>
          <p:nvPr/>
        </p:nvSpPr>
        <p:spPr>
          <a:xfrm>
            <a:off x="887767" y="1540172"/>
            <a:ext cx="8262890" cy="2862322"/>
          </a:xfrm>
          <a:prstGeom prst="rect">
            <a:avLst/>
          </a:prstGeom>
          <a:noFill/>
          <a:ln>
            <a:solidFill>
              <a:schemeClr val="bg2"/>
            </a:solidFill>
          </a:ln>
        </p:spPr>
        <p:txBody>
          <a:bodyPr wrap="square">
            <a:spAutoFit/>
          </a:bodyPr>
          <a:lstStyle/>
          <a:p>
            <a:r>
              <a:rPr lang="pl-PL" dirty="0"/>
              <a:t>Typy generyczne pozwalają nam na stworzenie częściowej definicji struktury </a:t>
            </a:r>
            <a:r>
              <a:rPr lang="pl-PL" dirty="0" err="1"/>
              <a:t>struct</a:t>
            </a:r>
            <a:r>
              <a:rPr lang="pl-PL" dirty="0"/>
              <a:t> czy wyliczenia </a:t>
            </a:r>
            <a:r>
              <a:rPr lang="pl-PL" dirty="0" err="1"/>
              <a:t>enum</a:t>
            </a:r>
            <a:r>
              <a:rPr lang="pl-PL" dirty="0"/>
              <a:t>, która pozwoli kompilatorowi na stworzenie bardziej konkretnej implementacji naszej wersji kodu w procesie kompilacji.</a:t>
            </a:r>
          </a:p>
          <a:p>
            <a:endParaRPr lang="pl-PL" dirty="0"/>
          </a:p>
          <a:p>
            <a:r>
              <a:rPr lang="pl-PL" dirty="0"/>
              <a:t>Ogólnie rzecz biorąc, </a:t>
            </a:r>
            <a:r>
              <a:rPr lang="pl-PL" dirty="0" err="1"/>
              <a:t>Rust</a:t>
            </a:r>
            <a:r>
              <a:rPr lang="pl-PL" dirty="0"/>
              <a:t> jest w stanie domyśleć się większości typów zmiennych analizując nasz kod. Jeśli jednak kompilator nie będzie w stanie samodzielnie określić typu, zawsze możemy udzielić mu wskazówki korzystając z operatora ::&lt;T&gt;. Ze względu na swój osobliwy wygląd przypominający tekstową reprezentację niewielkiej (choć zwinnej) ryby, operator ten jest znany pod nazwą </a:t>
            </a:r>
            <a:r>
              <a:rPr lang="pl-PL" dirty="0" err="1"/>
              <a:t>turbofish</a:t>
            </a:r>
            <a:r>
              <a:rPr lang="pl-PL" dirty="0"/>
              <a:t>.</a:t>
            </a:r>
          </a:p>
        </p:txBody>
      </p:sp>
    </p:spTree>
    <p:extLst>
      <p:ext uri="{BB962C8B-B14F-4D97-AF65-F5344CB8AC3E}">
        <p14:creationId xmlns:p14="http://schemas.microsoft.com/office/powerpoint/2010/main" val="34423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9BDBF7B-B998-A829-91D2-689BA8C307CE}"/>
              </a:ext>
            </a:extLst>
          </p:cNvPr>
          <p:cNvPicPr>
            <a:picLocks noChangeAspect="1"/>
          </p:cNvPicPr>
          <p:nvPr/>
        </p:nvPicPr>
        <p:blipFill>
          <a:blip r:embed="rId3"/>
          <a:stretch>
            <a:fillRect/>
          </a:stretch>
        </p:blipFill>
        <p:spPr>
          <a:xfrm>
            <a:off x="2443162" y="947737"/>
            <a:ext cx="7305675" cy="4962525"/>
          </a:xfrm>
          <a:prstGeom prst="rect">
            <a:avLst/>
          </a:prstGeom>
        </p:spPr>
      </p:pic>
    </p:spTree>
    <p:extLst>
      <p:ext uri="{BB962C8B-B14F-4D97-AF65-F5344CB8AC3E}">
        <p14:creationId xmlns:p14="http://schemas.microsoft.com/office/powerpoint/2010/main" val="305767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6166D4B-0368-6583-F59B-FCD1324F2029}"/>
              </a:ext>
            </a:extLst>
          </p:cNvPr>
          <p:cNvSpPr txBox="1"/>
          <p:nvPr/>
        </p:nvSpPr>
        <p:spPr>
          <a:xfrm>
            <a:off x="1520671" y="1380336"/>
            <a:ext cx="9150657" cy="3693319"/>
          </a:xfrm>
          <a:prstGeom prst="rect">
            <a:avLst/>
          </a:prstGeom>
          <a:noFill/>
          <a:ln>
            <a:solidFill>
              <a:schemeClr val="bg2"/>
            </a:solidFill>
          </a:ln>
        </p:spPr>
        <p:txBody>
          <a:bodyPr wrap="square">
            <a:spAutoFit/>
          </a:bodyPr>
          <a:lstStyle/>
          <a:p>
            <a:r>
              <a:rPr lang="pl-PL" dirty="0"/>
              <a:t>W wielu językach programowania, słowo kluczowe </a:t>
            </a:r>
            <a:r>
              <a:rPr lang="pl-PL" dirty="0" err="1"/>
              <a:t>null</a:t>
            </a:r>
            <a:r>
              <a:rPr lang="pl-PL" dirty="0"/>
              <a:t> jest używane do oznaczenia braku wartości. Jednym z problemów związanych z takim podejściem jest sytuacja, w której nasz program może niespodziewanie zakończyć działanie kiedy próbujemy wejść w interakcję ze zmienną która akurat jest niczym. W </a:t>
            </a:r>
            <a:r>
              <a:rPr lang="pl-PL" dirty="0" err="1"/>
              <a:t>Ruscie</a:t>
            </a:r>
            <a:r>
              <a:rPr lang="pl-PL" dirty="0"/>
              <a:t> nie istnieje koncepcja </a:t>
            </a:r>
            <a:r>
              <a:rPr lang="pl-PL" dirty="0" err="1"/>
              <a:t>null</a:t>
            </a:r>
            <a:r>
              <a:rPr lang="pl-PL" dirty="0"/>
              <a:t>. Nie oznacza to jednak braku możliwości reprezentacji niczego w tym języku.</a:t>
            </a:r>
          </a:p>
          <a:p>
            <a:endParaRPr lang="pl-PL" dirty="0"/>
          </a:p>
          <a:p>
            <a:r>
              <a:rPr lang="pl-PL" dirty="0"/>
              <a:t>Na następnym slajdzie mamy przykładową implementację wykorzystującą znane nam już narzędzie.</a:t>
            </a:r>
          </a:p>
          <a:p>
            <a:endParaRPr lang="pl-PL" dirty="0"/>
          </a:p>
          <a:p>
            <a:r>
              <a:rPr lang="pl-PL" dirty="0"/>
              <a:t>Taki wzorzec, polegający na reprezentacji niczego opcją </a:t>
            </a:r>
            <a:r>
              <a:rPr lang="pl-PL" dirty="0" err="1"/>
              <a:t>None</a:t>
            </a:r>
            <a:r>
              <a:rPr lang="pl-PL" dirty="0"/>
              <a:t> dla jednej lub więcej wartości, jest bardzo częstym widokiem w </a:t>
            </a:r>
            <a:r>
              <a:rPr lang="pl-PL" dirty="0" err="1"/>
              <a:t>Ruscie</a:t>
            </a:r>
            <a:r>
              <a:rPr lang="pl-PL" dirty="0"/>
              <a:t>. Powodem jest właśnie możliwość zastąpienia w ten </a:t>
            </a:r>
            <a:r>
              <a:rPr lang="pl-PL" dirty="0" err="1"/>
              <a:t>sposów</a:t>
            </a:r>
            <a:r>
              <a:rPr lang="pl-PL" dirty="0"/>
              <a:t> niewygodnego </a:t>
            </a:r>
            <a:r>
              <a:rPr lang="pl-PL" dirty="0" err="1"/>
              <a:t>null</a:t>
            </a:r>
            <a:r>
              <a:rPr lang="pl-PL" dirty="0"/>
              <a:t>. Typy generyczne pomogą nam definiować uniwersalne rozwiązania z wykorzystaniem </a:t>
            </a:r>
            <a:r>
              <a:rPr lang="pl-PL" dirty="0" err="1"/>
              <a:t>None</a:t>
            </a:r>
            <a:r>
              <a:rPr lang="pl-PL" dirty="0"/>
              <a:t> zamiast </a:t>
            </a:r>
            <a:r>
              <a:rPr lang="pl-PL" dirty="0" err="1"/>
              <a:t>null</a:t>
            </a:r>
            <a:r>
              <a:rPr lang="pl-PL" dirty="0"/>
              <a:t>.</a:t>
            </a:r>
          </a:p>
        </p:txBody>
      </p:sp>
    </p:spTree>
    <p:extLst>
      <p:ext uri="{BB962C8B-B14F-4D97-AF65-F5344CB8AC3E}">
        <p14:creationId xmlns:p14="http://schemas.microsoft.com/office/powerpoint/2010/main" val="25600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998814E-E6FC-2898-0CD3-7D9EF1096DC5}"/>
              </a:ext>
            </a:extLst>
          </p:cNvPr>
          <p:cNvPicPr>
            <a:picLocks noChangeAspect="1"/>
          </p:cNvPicPr>
          <p:nvPr/>
        </p:nvPicPr>
        <p:blipFill>
          <a:blip r:embed="rId3"/>
          <a:stretch>
            <a:fillRect/>
          </a:stretch>
        </p:blipFill>
        <p:spPr>
          <a:xfrm>
            <a:off x="2929632" y="1576273"/>
            <a:ext cx="6611690" cy="3705453"/>
          </a:xfrm>
          <a:prstGeom prst="rect">
            <a:avLst/>
          </a:prstGeom>
        </p:spPr>
      </p:pic>
    </p:spTree>
    <p:extLst>
      <p:ext uri="{BB962C8B-B14F-4D97-AF65-F5344CB8AC3E}">
        <p14:creationId xmlns:p14="http://schemas.microsoft.com/office/powerpoint/2010/main" val="22595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895497CA-6A45-2C02-17A9-5472F65C533D}"/>
              </a:ext>
            </a:extLst>
          </p:cNvPr>
          <p:cNvSpPr txBox="1"/>
          <p:nvPr/>
        </p:nvSpPr>
        <p:spPr>
          <a:xfrm>
            <a:off x="1686757" y="1401671"/>
            <a:ext cx="7463900" cy="3416320"/>
          </a:xfrm>
          <a:prstGeom prst="rect">
            <a:avLst/>
          </a:prstGeom>
          <a:noFill/>
          <a:ln>
            <a:solidFill>
              <a:schemeClr val="bg2"/>
            </a:solidFill>
          </a:ln>
        </p:spPr>
        <p:txBody>
          <a:bodyPr wrap="square">
            <a:spAutoFit/>
          </a:bodyPr>
          <a:lstStyle/>
          <a:p>
            <a:r>
              <a:rPr lang="pl-PL" dirty="0"/>
              <a:t>Wbudowany w język </a:t>
            </a:r>
            <a:r>
              <a:rPr lang="pl-PL" dirty="0" err="1"/>
              <a:t>Rust</a:t>
            </a:r>
            <a:r>
              <a:rPr lang="pl-PL" dirty="0"/>
              <a:t> został specjalny generyczny typ wyliczenia o nazwie Option (ang. opcja), który pozwala na korzystanie z pustych wartości bez użycia </a:t>
            </a:r>
            <a:r>
              <a:rPr lang="pl-PL" dirty="0" err="1"/>
              <a:t>null</a:t>
            </a:r>
            <a:r>
              <a:rPr lang="pl-PL" dirty="0"/>
              <a:t>.</a:t>
            </a:r>
          </a:p>
          <a:p>
            <a:endParaRPr lang="pl-PL" dirty="0"/>
          </a:p>
          <a:p>
            <a:r>
              <a:rPr lang="pl-PL" dirty="0" err="1"/>
              <a:t>enum</a:t>
            </a:r>
            <a:r>
              <a:rPr lang="pl-PL" dirty="0"/>
              <a:t> Option&lt;T&gt; {</a:t>
            </a:r>
          </a:p>
          <a:p>
            <a:r>
              <a:rPr lang="pl-PL" dirty="0"/>
              <a:t>    </a:t>
            </a:r>
            <a:r>
              <a:rPr lang="pl-PL" dirty="0" err="1"/>
              <a:t>None</a:t>
            </a:r>
            <a:r>
              <a:rPr lang="pl-PL" dirty="0"/>
              <a:t>,</a:t>
            </a:r>
          </a:p>
          <a:p>
            <a:r>
              <a:rPr lang="pl-PL" dirty="0"/>
              <a:t>    </a:t>
            </a:r>
            <a:r>
              <a:rPr lang="pl-PL" dirty="0" err="1"/>
              <a:t>Some</a:t>
            </a:r>
            <a:r>
              <a:rPr lang="pl-PL" dirty="0"/>
              <a:t>(T),</a:t>
            </a:r>
          </a:p>
          <a:p>
            <a:r>
              <a:rPr lang="pl-PL" dirty="0"/>
              <a:t>}</a:t>
            </a:r>
          </a:p>
          <a:p>
            <a:r>
              <a:rPr lang="pl-PL" dirty="0"/>
              <a:t>To wyliczenie jest niezwykle powszechne w </a:t>
            </a:r>
            <a:r>
              <a:rPr lang="pl-PL" dirty="0" err="1"/>
              <a:t>Ruscie</a:t>
            </a:r>
            <a:r>
              <a:rPr lang="pl-PL" dirty="0"/>
              <a:t>. Możemy z niego korzystać w jakimkolwiek miejscu w naszym kodzie, przywołując jego warianty </a:t>
            </a:r>
            <a:r>
              <a:rPr lang="pl-PL" dirty="0" err="1"/>
              <a:t>Some</a:t>
            </a:r>
            <a:r>
              <a:rPr lang="pl-PL" dirty="0"/>
              <a:t> (ang. coś) oraz </a:t>
            </a:r>
            <a:r>
              <a:rPr lang="pl-PL" dirty="0" err="1"/>
              <a:t>None</a:t>
            </a:r>
            <a:r>
              <a:rPr lang="pl-PL" dirty="0"/>
              <a:t> (ang. nic).</a:t>
            </a:r>
          </a:p>
          <a:p>
            <a:endParaRPr lang="pl-PL" dirty="0"/>
          </a:p>
        </p:txBody>
      </p:sp>
    </p:spTree>
    <p:extLst>
      <p:ext uri="{BB962C8B-B14F-4D97-AF65-F5344CB8AC3E}">
        <p14:creationId xmlns:p14="http://schemas.microsoft.com/office/powerpoint/2010/main" val="30570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ust vs. C++: 6 Key Differences and Pros and Cons for Programming With Each  - History-Computer">
            <a:extLst>
              <a:ext uri="{FF2B5EF4-FFF2-40B4-BE49-F238E27FC236}">
                <a16:creationId xmlns:a16="http://schemas.microsoft.com/office/drawing/2014/main" id="{E1DB688F-C0F7-C05A-75C9-20DBFF4F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926" y="727969"/>
            <a:ext cx="3601375" cy="540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3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1C48A024-FB82-01D5-F7F5-DA6CAB9C1E0C}"/>
              </a:ext>
            </a:extLst>
          </p:cNvPr>
          <p:cNvPicPr>
            <a:picLocks noChangeAspect="1"/>
          </p:cNvPicPr>
          <p:nvPr/>
        </p:nvPicPr>
        <p:blipFill>
          <a:blip r:embed="rId3"/>
          <a:stretch>
            <a:fillRect/>
          </a:stretch>
        </p:blipFill>
        <p:spPr>
          <a:xfrm>
            <a:off x="1910933" y="1149612"/>
            <a:ext cx="7931490" cy="4265767"/>
          </a:xfrm>
          <a:prstGeom prst="rect">
            <a:avLst/>
          </a:prstGeom>
        </p:spPr>
      </p:pic>
    </p:spTree>
    <p:extLst>
      <p:ext uri="{BB962C8B-B14F-4D97-AF65-F5344CB8AC3E}">
        <p14:creationId xmlns:p14="http://schemas.microsoft.com/office/powerpoint/2010/main" val="27890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A30A305E-270E-61D5-6946-925991B2A544}"/>
              </a:ext>
            </a:extLst>
          </p:cNvPr>
          <p:cNvSpPr txBox="1"/>
          <p:nvPr/>
        </p:nvSpPr>
        <p:spPr>
          <a:xfrm>
            <a:off x="3038382" y="709175"/>
            <a:ext cx="8910961" cy="4247317"/>
          </a:xfrm>
          <a:prstGeom prst="rect">
            <a:avLst/>
          </a:prstGeom>
          <a:noFill/>
          <a:ln>
            <a:solidFill>
              <a:schemeClr val="bg2"/>
            </a:solidFill>
          </a:ln>
        </p:spPr>
        <p:txBody>
          <a:bodyPr wrap="square">
            <a:spAutoFit/>
          </a:bodyPr>
          <a:lstStyle/>
          <a:p>
            <a:r>
              <a:rPr lang="pl-PL" dirty="0"/>
              <a:t>Kolejnym wbudowanym generycznym typem wyliczeniowym w </a:t>
            </a:r>
            <a:r>
              <a:rPr lang="pl-PL" dirty="0" err="1"/>
              <a:t>Ruscie</a:t>
            </a:r>
            <a:r>
              <a:rPr lang="pl-PL" dirty="0"/>
              <a:t> jest </a:t>
            </a:r>
            <a:r>
              <a:rPr lang="pl-PL" dirty="0" err="1"/>
              <a:t>Result</a:t>
            </a:r>
            <a:r>
              <a:rPr lang="pl-PL" dirty="0"/>
              <a:t> (ang. rezultat, wynik). </a:t>
            </a:r>
            <a:r>
              <a:rPr lang="pl-PL" dirty="0" err="1"/>
              <a:t>Result</a:t>
            </a:r>
            <a:r>
              <a:rPr lang="pl-PL" dirty="0"/>
              <a:t> pozwala nam zwracać wartość w sposób, który bierze pod uwagę możliwość wystąpienia błędu. Korzystanie z </a:t>
            </a:r>
            <a:r>
              <a:rPr lang="pl-PL" dirty="0" err="1"/>
              <a:t>Result</a:t>
            </a:r>
            <a:r>
              <a:rPr lang="pl-PL" dirty="0"/>
              <a:t> jest idiomatycznym (tj. przyjętym za najlepszą praktykę) sposobem obsługi błędów w </a:t>
            </a:r>
            <a:r>
              <a:rPr lang="pl-PL" dirty="0" err="1"/>
              <a:t>Ruscie</a:t>
            </a:r>
            <a:r>
              <a:rPr lang="pl-PL" dirty="0"/>
              <a:t>.</a:t>
            </a:r>
          </a:p>
          <a:p>
            <a:endParaRPr lang="pl-PL" dirty="0"/>
          </a:p>
          <a:p>
            <a:r>
              <a:rPr lang="pl-PL" i="1" dirty="0" err="1"/>
              <a:t>enum</a:t>
            </a:r>
            <a:r>
              <a:rPr lang="pl-PL" i="1" dirty="0"/>
              <a:t> </a:t>
            </a:r>
            <a:r>
              <a:rPr lang="pl-PL" i="1" dirty="0" err="1"/>
              <a:t>Result</a:t>
            </a:r>
            <a:r>
              <a:rPr lang="pl-PL" i="1" dirty="0"/>
              <a:t>&lt;T, E&gt; {</a:t>
            </a:r>
          </a:p>
          <a:p>
            <a:r>
              <a:rPr lang="pl-PL" i="1" dirty="0"/>
              <a:t>    Ok(T),</a:t>
            </a:r>
          </a:p>
          <a:p>
            <a:r>
              <a:rPr lang="pl-PL" i="1" dirty="0"/>
              <a:t>    </a:t>
            </a:r>
            <a:r>
              <a:rPr lang="pl-PL" i="1" dirty="0" err="1"/>
              <a:t>Err</a:t>
            </a:r>
            <a:r>
              <a:rPr lang="pl-PL" i="1" dirty="0"/>
              <a:t>(E),</a:t>
            </a:r>
          </a:p>
          <a:p>
            <a:r>
              <a:rPr lang="pl-PL" i="1" dirty="0"/>
              <a:t>}</a:t>
            </a:r>
          </a:p>
          <a:p>
            <a:r>
              <a:rPr lang="pl-PL" dirty="0"/>
              <a:t>Zauważmy, że nasz typ generyczny ma tutaj kilka parametryzowanych typów oddzielonych przecinkiem.</a:t>
            </a:r>
          </a:p>
          <a:p>
            <a:endParaRPr lang="pl-PL" dirty="0"/>
          </a:p>
          <a:p>
            <a:r>
              <a:rPr lang="pl-PL" dirty="0"/>
              <a:t>Tak jak w </a:t>
            </a:r>
            <a:r>
              <a:rPr lang="pl-PL" dirty="0" err="1"/>
              <a:t>przypadu</a:t>
            </a:r>
            <a:r>
              <a:rPr lang="pl-PL" dirty="0"/>
              <a:t> Option, typ </a:t>
            </a:r>
            <a:r>
              <a:rPr lang="pl-PL" dirty="0" err="1"/>
              <a:t>Result</a:t>
            </a:r>
            <a:r>
              <a:rPr lang="pl-PL" dirty="0"/>
              <a:t> jest na tyle powszechny, że jest dostępny na poziomie języka, więc możemy go używać gdziekolwiek bez konieczności importowania czegokolwiek - wystarczy wywołać jego warianty Ok lub </a:t>
            </a:r>
            <a:r>
              <a:rPr lang="pl-PL" dirty="0" err="1"/>
              <a:t>Err</a:t>
            </a:r>
            <a:r>
              <a:rPr lang="pl-PL" dirty="0"/>
              <a:t>.</a:t>
            </a:r>
          </a:p>
        </p:txBody>
      </p:sp>
    </p:spTree>
    <p:extLst>
      <p:ext uri="{BB962C8B-B14F-4D97-AF65-F5344CB8AC3E}">
        <p14:creationId xmlns:p14="http://schemas.microsoft.com/office/powerpoint/2010/main" val="36322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334151D6-3450-D99C-EE85-65DF4EDF9700}"/>
              </a:ext>
            </a:extLst>
          </p:cNvPr>
          <p:cNvPicPr>
            <a:picLocks noChangeAspect="1"/>
          </p:cNvPicPr>
          <p:nvPr/>
        </p:nvPicPr>
        <p:blipFill>
          <a:blip r:embed="rId3"/>
          <a:stretch>
            <a:fillRect/>
          </a:stretch>
        </p:blipFill>
        <p:spPr>
          <a:xfrm>
            <a:off x="1766657" y="1264374"/>
            <a:ext cx="8011865" cy="4203822"/>
          </a:xfrm>
          <a:prstGeom prst="rect">
            <a:avLst/>
          </a:prstGeom>
        </p:spPr>
      </p:pic>
    </p:spTree>
    <p:extLst>
      <p:ext uri="{BB962C8B-B14F-4D97-AF65-F5344CB8AC3E}">
        <p14:creationId xmlns:p14="http://schemas.microsoft.com/office/powerpoint/2010/main" val="88157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CE9750AE-EE6E-F2AA-0790-4CB513120BCB}"/>
              </a:ext>
            </a:extLst>
          </p:cNvPr>
          <p:cNvSpPr txBox="1"/>
          <p:nvPr/>
        </p:nvSpPr>
        <p:spPr>
          <a:xfrm>
            <a:off x="3038383" y="3063666"/>
            <a:ext cx="6112274" cy="646331"/>
          </a:xfrm>
          <a:prstGeom prst="rect">
            <a:avLst/>
          </a:prstGeom>
          <a:noFill/>
          <a:ln>
            <a:solidFill>
              <a:schemeClr val="bg2"/>
            </a:solidFill>
          </a:ln>
        </p:spPr>
        <p:txBody>
          <a:bodyPr wrap="square">
            <a:spAutoFit/>
          </a:bodyPr>
          <a:lstStyle/>
          <a:p>
            <a:r>
              <a:rPr lang="pl-PL" dirty="0"/>
              <a:t>Główna funkcja wejściowa programu, </a:t>
            </a:r>
            <a:r>
              <a:rPr lang="pl-PL" dirty="0" err="1"/>
              <a:t>main</a:t>
            </a:r>
            <a:r>
              <a:rPr lang="pl-PL" dirty="0"/>
              <a:t>, posiada możliwość zwrócenia typu </a:t>
            </a:r>
            <a:r>
              <a:rPr lang="pl-PL" dirty="0" err="1"/>
              <a:t>Result</a:t>
            </a:r>
            <a:r>
              <a:rPr lang="pl-PL" dirty="0"/>
              <a:t>!</a:t>
            </a:r>
          </a:p>
        </p:txBody>
      </p:sp>
    </p:spTree>
    <p:extLst>
      <p:ext uri="{BB962C8B-B14F-4D97-AF65-F5344CB8AC3E}">
        <p14:creationId xmlns:p14="http://schemas.microsoft.com/office/powerpoint/2010/main" val="221777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D5FD4B2-08A8-54F0-E7E3-31247A2D845E}"/>
              </a:ext>
            </a:extLst>
          </p:cNvPr>
          <p:cNvPicPr>
            <a:picLocks noChangeAspect="1"/>
          </p:cNvPicPr>
          <p:nvPr/>
        </p:nvPicPr>
        <p:blipFill>
          <a:blip r:embed="rId3"/>
          <a:stretch>
            <a:fillRect/>
          </a:stretch>
        </p:blipFill>
        <p:spPr>
          <a:xfrm>
            <a:off x="2414587" y="681037"/>
            <a:ext cx="7362825" cy="5495925"/>
          </a:xfrm>
          <a:prstGeom prst="rect">
            <a:avLst/>
          </a:prstGeom>
        </p:spPr>
      </p:pic>
    </p:spTree>
    <p:extLst>
      <p:ext uri="{BB962C8B-B14F-4D97-AF65-F5344CB8AC3E}">
        <p14:creationId xmlns:p14="http://schemas.microsoft.com/office/powerpoint/2010/main" val="269676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A6F4F09E-98B2-C1AD-8DE8-6AC96E239A0A}"/>
              </a:ext>
            </a:extLst>
          </p:cNvPr>
          <p:cNvSpPr txBox="1"/>
          <p:nvPr/>
        </p:nvSpPr>
        <p:spPr>
          <a:xfrm>
            <a:off x="1748901" y="1678670"/>
            <a:ext cx="7401756" cy="3139321"/>
          </a:xfrm>
          <a:prstGeom prst="rect">
            <a:avLst/>
          </a:prstGeom>
          <a:noFill/>
          <a:ln>
            <a:solidFill>
              <a:schemeClr val="bg2"/>
            </a:solidFill>
          </a:ln>
        </p:spPr>
        <p:txBody>
          <a:bodyPr wrap="square">
            <a:spAutoFit/>
          </a:bodyPr>
          <a:lstStyle/>
          <a:p>
            <a:r>
              <a:rPr lang="pl-PL" dirty="0"/>
              <a:t>Typ </a:t>
            </a:r>
            <a:r>
              <a:rPr lang="pl-PL" dirty="0" err="1"/>
              <a:t>Result</a:t>
            </a:r>
            <a:r>
              <a:rPr lang="pl-PL" dirty="0"/>
              <a:t> jest na tyle powszechny, że doczekał się swojego własnego operatora. Używając znaku zapytania ? możemy dokonać propagacji błędu w niezwykle zwięzły sposób. Oba z poniższych fragmentów kodu wykonują w praktyce tą samą pracę:</a:t>
            </a:r>
          </a:p>
          <a:p>
            <a:endParaRPr lang="pl-PL" dirty="0"/>
          </a:p>
          <a:p>
            <a:r>
              <a:rPr lang="pl-PL" i="1" dirty="0" err="1"/>
              <a:t>zrob_cos_co_moze_nie_zadzialac</a:t>
            </a:r>
            <a:r>
              <a:rPr lang="pl-PL" i="1" dirty="0"/>
              <a:t>()?</a:t>
            </a:r>
          </a:p>
          <a:p>
            <a:r>
              <a:rPr lang="pl-PL" i="1" dirty="0" err="1"/>
              <a:t>match</a:t>
            </a:r>
            <a:r>
              <a:rPr lang="pl-PL" i="1" dirty="0"/>
              <a:t> </a:t>
            </a:r>
            <a:r>
              <a:rPr lang="pl-PL" i="1" dirty="0" err="1"/>
              <a:t>zrob_cos_co_moze_nie_zadzialac</a:t>
            </a:r>
            <a:r>
              <a:rPr lang="pl-PL" i="1" dirty="0"/>
              <a:t>() {</a:t>
            </a:r>
          </a:p>
          <a:p>
            <a:r>
              <a:rPr lang="pl-PL" i="1" dirty="0"/>
              <a:t>    Ok(v) =&gt; v,</a:t>
            </a:r>
          </a:p>
          <a:p>
            <a:r>
              <a:rPr lang="pl-PL" i="1" dirty="0"/>
              <a:t>    </a:t>
            </a:r>
            <a:r>
              <a:rPr lang="pl-PL" i="1" dirty="0" err="1"/>
              <a:t>Err</a:t>
            </a:r>
            <a:r>
              <a:rPr lang="pl-PL" i="1" dirty="0"/>
              <a:t>(e) =&gt; return </a:t>
            </a:r>
            <a:r>
              <a:rPr lang="pl-PL" i="1" dirty="0" err="1"/>
              <a:t>Err</a:t>
            </a:r>
            <a:r>
              <a:rPr lang="pl-PL" i="1" dirty="0"/>
              <a:t>(e),</a:t>
            </a:r>
          </a:p>
          <a:p>
            <a:r>
              <a:rPr lang="pl-PL" i="1" dirty="0"/>
              <a:t>}</a:t>
            </a:r>
          </a:p>
          <a:p>
            <a:endParaRPr lang="pl-PL" dirty="0"/>
          </a:p>
        </p:txBody>
      </p:sp>
    </p:spTree>
    <p:extLst>
      <p:ext uri="{BB962C8B-B14F-4D97-AF65-F5344CB8AC3E}">
        <p14:creationId xmlns:p14="http://schemas.microsoft.com/office/powerpoint/2010/main" val="160998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0AAE804-ABD0-7C9C-22F0-04FCB332D924}"/>
              </a:ext>
            </a:extLst>
          </p:cNvPr>
          <p:cNvPicPr>
            <a:picLocks noChangeAspect="1"/>
          </p:cNvPicPr>
          <p:nvPr/>
        </p:nvPicPr>
        <p:blipFill>
          <a:blip r:embed="rId3"/>
          <a:stretch>
            <a:fillRect/>
          </a:stretch>
        </p:blipFill>
        <p:spPr>
          <a:xfrm>
            <a:off x="2538412" y="1776412"/>
            <a:ext cx="7115175" cy="3305175"/>
          </a:xfrm>
          <a:prstGeom prst="rect">
            <a:avLst/>
          </a:prstGeom>
        </p:spPr>
      </p:pic>
    </p:spTree>
    <p:extLst>
      <p:ext uri="{BB962C8B-B14F-4D97-AF65-F5344CB8AC3E}">
        <p14:creationId xmlns:p14="http://schemas.microsoft.com/office/powerpoint/2010/main" val="285682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E0666B80-C372-AAFD-9B92-BE5C3A9C4DFC}"/>
              </a:ext>
            </a:extLst>
          </p:cNvPr>
          <p:cNvSpPr txBox="1"/>
          <p:nvPr/>
        </p:nvSpPr>
        <p:spPr>
          <a:xfrm>
            <a:off x="1182949" y="1943094"/>
            <a:ext cx="9985159" cy="2585323"/>
          </a:xfrm>
          <a:prstGeom prst="rect">
            <a:avLst/>
          </a:prstGeom>
          <a:noFill/>
          <a:ln>
            <a:solidFill>
              <a:schemeClr val="bg2"/>
            </a:solidFill>
          </a:ln>
        </p:spPr>
        <p:txBody>
          <a:bodyPr wrap="square">
            <a:spAutoFit/>
          </a:bodyPr>
          <a:lstStyle/>
          <a:p>
            <a:r>
              <a:rPr lang="pl-PL" dirty="0"/>
              <a:t>W przypadkach kiedy jesteśmy dopiero na etapie prototypowania, prawidłowa obsługa Option czy </a:t>
            </a:r>
            <a:r>
              <a:rPr lang="pl-PL" dirty="0" err="1"/>
              <a:t>Result</a:t>
            </a:r>
            <a:r>
              <a:rPr lang="pl-PL" dirty="0"/>
              <a:t> może okazać się niepotrzebnie żmudna.</a:t>
            </a:r>
          </a:p>
          <a:p>
            <a:endParaRPr lang="pl-PL" dirty="0"/>
          </a:p>
          <a:p>
            <a:r>
              <a:rPr lang="pl-PL" dirty="0"/>
              <a:t>Zarówno Option jak i </a:t>
            </a:r>
            <a:r>
              <a:rPr lang="pl-PL" dirty="0" err="1"/>
              <a:t>Result</a:t>
            </a:r>
            <a:r>
              <a:rPr lang="pl-PL" dirty="0"/>
              <a:t> definiują funkcję o nazwie </a:t>
            </a:r>
            <a:r>
              <a:rPr lang="pl-PL" dirty="0" err="1"/>
              <a:t>unwrap</a:t>
            </a:r>
            <a:r>
              <a:rPr lang="pl-PL" dirty="0"/>
              <a:t>, służącą, jak nazwa wskazuje, do "odwijania" opakowanej przez taki typ wartości.</a:t>
            </a:r>
          </a:p>
          <a:p>
            <a:endParaRPr lang="pl-PL" dirty="0"/>
          </a:p>
          <a:p>
            <a:r>
              <a:rPr lang="pl-PL" dirty="0"/>
              <a:t>Takie "odwijanie" ma jednak jeden problem: jeśli nasz typ okaże się być wariantem </a:t>
            </a:r>
            <a:r>
              <a:rPr lang="pl-PL" dirty="0" err="1"/>
              <a:t>None</a:t>
            </a:r>
            <a:r>
              <a:rPr lang="pl-PL" dirty="0"/>
              <a:t>/</a:t>
            </a:r>
            <a:r>
              <a:rPr lang="pl-PL" dirty="0" err="1"/>
              <a:t>Err</a:t>
            </a:r>
            <a:r>
              <a:rPr lang="pl-PL" dirty="0"/>
              <a:t> to </a:t>
            </a:r>
            <a:r>
              <a:rPr lang="pl-PL" dirty="0" err="1"/>
              <a:t>unwrap</a:t>
            </a:r>
            <a:r>
              <a:rPr lang="pl-PL" dirty="0"/>
              <a:t> wywoła </a:t>
            </a:r>
            <a:r>
              <a:rPr lang="pl-PL" dirty="0" err="1"/>
              <a:t>panic</a:t>
            </a:r>
            <a:r>
              <a:rPr lang="pl-PL" dirty="0"/>
              <a:t>!, czyli bez ogródek zatrzyma działanie całego programu.</a:t>
            </a:r>
          </a:p>
          <a:p>
            <a:endParaRPr lang="pl-PL" dirty="0"/>
          </a:p>
        </p:txBody>
      </p:sp>
    </p:spTree>
    <p:extLst>
      <p:ext uri="{BB962C8B-B14F-4D97-AF65-F5344CB8AC3E}">
        <p14:creationId xmlns:p14="http://schemas.microsoft.com/office/powerpoint/2010/main" val="32508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672A319A-7FF9-35D9-4AC8-5C315B5772BC}"/>
              </a:ext>
            </a:extLst>
          </p:cNvPr>
          <p:cNvSpPr txBox="1"/>
          <p:nvPr/>
        </p:nvSpPr>
        <p:spPr>
          <a:xfrm>
            <a:off x="1438182" y="1319982"/>
            <a:ext cx="8733407" cy="3970318"/>
          </a:xfrm>
          <a:prstGeom prst="rect">
            <a:avLst/>
          </a:prstGeom>
          <a:noFill/>
          <a:ln>
            <a:solidFill>
              <a:schemeClr val="bg2"/>
            </a:solidFill>
          </a:ln>
        </p:spPr>
        <p:txBody>
          <a:bodyPr wrap="square">
            <a:spAutoFit/>
          </a:bodyPr>
          <a:lstStyle/>
          <a:p>
            <a:r>
              <a:rPr lang="pl-PL" dirty="0"/>
              <a:t>Następujące dwa przykłady są równoważne:</a:t>
            </a:r>
          </a:p>
          <a:p>
            <a:endParaRPr lang="pl-PL" dirty="0"/>
          </a:p>
          <a:p>
            <a:r>
              <a:rPr lang="pl-PL" i="1" dirty="0" err="1"/>
              <a:t>moja_opcja.unwrap</a:t>
            </a:r>
            <a:r>
              <a:rPr lang="pl-PL" i="1" dirty="0"/>
              <a:t>()</a:t>
            </a:r>
          </a:p>
          <a:p>
            <a:r>
              <a:rPr lang="pl-PL" i="1" dirty="0" err="1"/>
              <a:t>match</a:t>
            </a:r>
            <a:r>
              <a:rPr lang="pl-PL" i="1" dirty="0"/>
              <a:t> </a:t>
            </a:r>
            <a:r>
              <a:rPr lang="pl-PL" i="1" dirty="0" err="1"/>
              <a:t>moja_opcja</a:t>
            </a:r>
            <a:r>
              <a:rPr lang="pl-PL" i="1" dirty="0"/>
              <a:t> {</a:t>
            </a:r>
          </a:p>
          <a:p>
            <a:r>
              <a:rPr lang="pl-PL" i="1" dirty="0"/>
              <a:t>    </a:t>
            </a:r>
            <a:r>
              <a:rPr lang="pl-PL" i="1" dirty="0" err="1"/>
              <a:t>Some</a:t>
            </a:r>
            <a:r>
              <a:rPr lang="pl-PL" i="1" dirty="0"/>
              <a:t>(v) =&gt; v,</a:t>
            </a:r>
          </a:p>
          <a:p>
            <a:r>
              <a:rPr lang="pl-PL" i="1" dirty="0"/>
              <a:t>    </a:t>
            </a:r>
            <a:r>
              <a:rPr lang="pl-PL" i="1" dirty="0" err="1"/>
              <a:t>None</a:t>
            </a:r>
            <a:r>
              <a:rPr lang="pl-PL" i="1" dirty="0"/>
              <a:t> =&gt; </a:t>
            </a:r>
            <a:r>
              <a:rPr lang="pl-PL" i="1" dirty="0" err="1"/>
              <a:t>panic</a:t>
            </a:r>
            <a:r>
              <a:rPr lang="pl-PL" i="1" dirty="0"/>
              <a:t>!("miejsce na Twoją wiadomość o błędzie!"),</a:t>
            </a:r>
          </a:p>
          <a:p>
            <a:r>
              <a:rPr lang="pl-PL" i="1" dirty="0"/>
              <a:t>}</a:t>
            </a:r>
          </a:p>
          <a:p>
            <a:r>
              <a:rPr lang="pl-PL" dirty="0"/>
              <a:t>Podobnie:</a:t>
            </a:r>
          </a:p>
          <a:p>
            <a:endParaRPr lang="pl-PL" dirty="0"/>
          </a:p>
          <a:p>
            <a:r>
              <a:rPr lang="pl-PL" i="1" dirty="0" err="1"/>
              <a:t>moj_rezultat.unwrap</a:t>
            </a:r>
            <a:r>
              <a:rPr lang="pl-PL" i="1" dirty="0"/>
              <a:t>()</a:t>
            </a:r>
          </a:p>
          <a:p>
            <a:r>
              <a:rPr lang="pl-PL" i="1" dirty="0" err="1"/>
              <a:t>match</a:t>
            </a:r>
            <a:r>
              <a:rPr lang="pl-PL" i="1" dirty="0"/>
              <a:t> </a:t>
            </a:r>
            <a:r>
              <a:rPr lang="pl-PL" i="1" dirty="0" err="1"/>
              <a:t>moj_rezultat</a:t>
            </a:r>
            <a:r>
              <a:rPr lang="pl-PL" i="1" dirty="0"/>
              <a:t> {</a:t>
            </a:r>
          </a:p>
          <a:p>
            <a:r>
              <a:rPr lang="pl-PL" i="1" dirty="0"/>
              <a:t>    Ok(v) =&gt; v,</a:t>
            </a:r>
          </a:p>
          <a:p>
            <a:r>
              <a:rPr lang="pl-PL" i="1" dirty="0"/>
              <a:t>    </a:t>
            </a:r>
            <a:r>
              <a:rPr lang="pl-PL" i="1" dirty="0" err="1"/>
              <a:t>Err</a:t>
            </a:r>
            <a:r>
              <a:rPr lang="pl-PL" i="1" dirty="0"/>
              <a:t>(e) =&gt; </a:t>
            </a:r>
            <a:r>
              <a:rPr lang="pl-PL" i="1" dirty="0" err="1"/>
              <a:t>panic</a:t>
            </a:r>
            <a:r>
              <a:rPr lang="pl-PL" i="1" dirty="0"/>
              <a:t>!("miejsce na Twoją wiadomość o błędzie!"),</a:t>
            </a:r>
          </a:p>
          <a:p>
            <a:r>
              <a:rPr lang="pl-PL" i="1" dirty="0"/>
              <a:t>}</a:t>
            </a:r>
          </a:p>
        </p:txBody>
      </p:sp>
    </p:spTree>
    <p:extLst>
      <p:ext uri="{BB962C8B-B14F-4D97-AF65-F5344CB8AC3E}">
        <p14:creationId xmlns:p14="http://schemas.microsoft.com/office/powerpoint/2010/main" val="267273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31B677B-E15B-F59B-D85D-FA0306343BB0}"/>
              </a:ext>
            </a:extLst>
          </p:cNvPr>
          <p:cNvPicPr>
            <a:picLocks noChangeAspect="1"/>
          </p:cNvPicPr>
          <p:nvPr/>
        </p:nvPicPr>
        <p:blipFill>
          <a:blip r:embed="rId3"/>
          <a:stretch>
            <a:fillRect/>
          </a:stretch>
        </p:blipFill>
        <p:spPr>
          <a:xfrm>
            <a:off x="1873189" y="1347787"/>
            <a:ext cx="7580374" cy="4162425"/>
          </a:xfrm>
          <a:prstGeom prst="rect">
            <a:avLst/>
          </a:prstGeom>
        </p:spPr>
      </p:pic>
    </p:spTree>
    <p:extLst>
      <p:ext uri="{BB962C8B-B14F-4D97-AF65-F5344CB8AC3E}">
        <p14:creationId xmlns:p14="http://schemas.microsoft.com/office/powerpoint/2010/main" val="208976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423745" y="2138952"/>
            <a:ext cx="11745157" cy="2283023"/>
          </a:xfrm>
        </p:spPr>
        <p:txBody>
          <a:bodyPr rtlCol="0">
            <a:normAutofit/>
          </a:bodyPr>
          <a:lstStyle/>
          <a:p>
            <a:pPr algn="l" rtl="0"/>
            <a:r>
              <a:rPr lang="pl-PL" sz="3200" dirty="0"/>
              <a:t>Jak wygląda społeczność RUSTA w porównaniu</a:t>
            </a:r>
            <a:br>
              <a:rPr lang="pl-PL" sz="3200" dirty="0"/>
            </a:br>
            <a:r>
              <a:rPr lang="pl-PL" sz="3200" dirty="0"/>
              <a:t>do społeczności C++?</a:t>
            </a:r>
            <a:br>
              <a:rPr lang="pl-PL" sz="3200" dirty="0"/>
            </a:br>
            <a:br>
              <a:rPr lang="pl-PL" sz="3200" dirty="0"/>
            </a:br>
            <a:endParaRPr lang="pl-PL" sz="3200" dirty="0"/>
          </a:p>
        </p:txBody>
      </p:sp>
    </p:spTree>
    <p:extLst>
      <p:ext uri="{BB962C8B-B14F-4D97-AF65-F5344CB8AC3E}">
        <p14:creationId xmlns:p14="http://schemas.microsoft.com/office/powerpoint/2010/main" val="212611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19E1493E-263B-8E9F-76D5-70639C859AD7}"/>
              </a:ext>
            </a:extLst>
          </p:cNvPr>
          <p:cNvSpPr txBox="1"/>
          <p:nvPr/>
        </p:nvSpPr>
        <p:spPr>
          <a:xfrm>
            <a:off x="1109708" y="954167"/>
            <a:ext cx="8786673" cy="5355312"/>
          </a:xfrm>
          <a:prstGeom prst="rect">
            <a:avLst/>
          </a:prstGeom>
          <a:noFill/>
          <a:ln>
            <a:solidFill>
              <a:schemeClr val="bg2"/>
            </a:solidFill>
          </a:ln>
        </p:spPr>
        <p:txBody>
          <a:bodyPr wrap="square">
            <a:spAutoFit/>
          </a:bodyPr>
          <a:lstStyle/>
          <a:p>
            <a:r>
              <a:rPr lang="pl-PL" dirty="0"/>
              <a:t>Jednym z najbardziej przydatnych typów generycznych są w </a:t>
            </a:r>
            <a:r>
              <a:rPr lang="pl-PL" dirty="0" err="1"/>
              <a:t>Ruscie</a:t>
            </a:r>
            <a:r>
              <a:rPr lang="pl-PL" dirty="0"/>
              <a:t> typy kolekcji. Wektorem nazywamy w </a:t>
            </a:r>
            <a:r>
              <a:rPr lang="pl-PL" dirty="0" err="1"/>
              <a:t>Ruscie</a:t>
            </a:r>
            <a:r>
              <a:rPr lang="pl-PL" dirty="0"/>
              <a:t> listę elementów której długość jest zmienna. Typ ten reprezentuje struktura o nazwie </a:t>
            </a:r>
            <a:r>
              <a:rPr lang="pl-PL" dirty="0" err="1"/>
              <a:t>Vec</a:t>
            </a:r>
            <a:r>
              <a:rPr lang="pl-PL" dirty="0"/>
              <a:t>.</a:t>
            </a:r>
          </a:p>
          <a:p>
            <a:endParaRPr lang="pl-PL" dirty="0"/>
          </a:p>
          <a:p>
            <a:r>
              <a:rPr lang="pl-PL" dirty="0"/>
              <a:t>Makro </a:t>
            </a:r>
            <a:r>
              <a:rPr lang="pl-PL" i="1" dirty="0" err="1"/>
              <a:t>vec</a:t>
            </a:r>
            <a:r>
              <a:rPr lang="pl-PL" i="1" dirty="0"/>
              <a:t>! </a:t>
            </a:r>
            <a:r>
              <a:rPr lang="pl-PL" dirty="0"/>
              <a:t>pozwala nam ułatwić nieco proces konstrukcji wektora i zaoszczędzić tym samym trochę czasu.</a:t>
            </a:r>
          </a:p>
          <a:p>
            <a:endParaRPr lang="pl-PL" dirty="0"/>
          </a:p>
          <a:p>
            <a:r>
              <a:rPr lang="pl-PL" dirty="0" err="1"/>
              <a:t>Vec</a:t>
            </a:r>
            <a:r>
              <a:rPr lang="pl-PL" dirty="0"/>
              <a:t> posiada metodę </a:t>
            </a:r>
            <a:r>
              <a:rPr lang="pl-PL" dirty="0" err="1"/>
              <a:t>iter</a:t>
            </a:r>
            <a:r>
              <a:rPr lang="pl-PL" dirty="0"/>
              <a:t>() która jest w stanie stworzyć dla nas </a:t>
            </a:r>
            <a:r>
              <a:rPr lang="pl-PL" dirty="0" err="1"/>
              <a:t>iterator</a:t>
            </a:r>
            <a:r>
              <a:rPr lang="pl-PL" dirty="0"/>
              <a:t> danego wektora. W ten sposób możemy łatwo wrzucić wektor w pętlę for.</a:t>
            </a:r>
          </a:p>
          <a:p>
            <a:endParaRPr lang="pl-PL" dirty="0"/>
          </a:p>
          <a:p>
            <a:r>
              <a:rPr lang="pl-PL" dirty="0"/>
              <a:t>Kilka szczegółów odnośnie wykorzystania pamięci:</a:t>
            </a:r>
          </a:p>
          <a:p>
            <a:endParaRPr lang="pl-PL" dirty="0"/>
          </a:p>
          <a:p>
            <a:r>
              <a:rPr lang="pl-PL" dirty="0" err="1"/>
              <a:t>Vec</a:t>
            </a:r>
            <a:r>
              <a:rPr lang="pl-PL" dirty="0"/>
              <a:t> sam w sobie jest strukturą, ale jednocześnie wewnątrz niego znajduje się referencja do listy jego elementów na stercie, która to lista jest listą o stałej długości.</a:t>
            </a:r>
          </a:p>
          <a:p>
            <a:r>
              <a:rPr lang="pl-PL" dirty="0"/>
              <a:t>nowo stworzony wektor startuje z pewną domyślną wielkością; kiedy zostaje do niego dodane więcej elementów niż przewiduje obecna wielkość, dane wektora przechowywane na stercie zostają przeniesione w nowe miejsce na nową listę o stałej długości.</a:t>
            </a:r>
          </a:p>
          <a:p>
            <a:endParaRPr lang="pl-PL" dirty="0"/>
          </a:p>
        </p:txBody>
      </p:sp>
    </p:spTree>
    <p:extLst>
      <p:ext uri="{BB962C8B-B14F-4D97-AF65-F5344CB8AC3E}">
        <p14:creationId xmlns:p14="http://schemas.microsoft.com/office/powerpoint/2010/main" val="55035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666573A-C22E-72E4-9C18-D0AC8CB7B1F4}"/>
              </a:ext>
            </a:extLst>
          </p:cNvPr>
          <p:cNvPicPr>
            <a:picLocks noChangeAspect="1"/>
          </p:cNvPicPr>
          <p:nvPr/>
        </p:nvPicPr>
        <p:blipFill>
          <a:blip r:embed="rId3"/>
          <a:stretch>
            <a:fillRect/>
          </a:stretch>
        </p:blipFill>
        <p:spPr>
          <a:xfrm>
            <a:off x="2681287" y="1376362"/>
            <a:ext cx="6829425" cy="4105275"/>
          </a:xfrm>
          <a:prstGeom prst="rect">
            <a:avLst/>
          </a:prstGeom>
        </p:spPr>
      </p:pic>
    </p:spTree>
    <p:extLst>
      <p:ext uri="{BB962C8B-B14F-4D97-AF65-F5344CB8AC3E}">
        <p14:creationId xmlns:p14="http://schemas.microsoft.com/office/powerpoint/2010/main" val="100225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19017" y="1266386"/>
            <a:ext cx="11563350" cy="1419225"/>
          </a:xfrm>
        </p:spPr>
        <p:txBody>
          <a:bodyPr rtlCol="0">
            <a:normAutofit fontScale="90000"/>
          </a:bodyPr>
          <a:lstStyle/>
          <a:p>
            <a:pPr rtl="0"/>
            <a:br>
              <a:rPr lang="pl-PL" dirty="0"/>
            </a:br>
            <a:r>
              <a:rPr lang="pl-PL" dirty="0"/>
              <a:t>Język RUST</a:t>
            </a:r>
            <a:endParaRPr lang="pl-PL" sz="2000" dirty="0"/>
          </a:p>
        </p:txBody>
      </p:sp>
      <p:sp>
        <p:nvSpPr>
          <p:cNvPr id="5" name="Podtytuł 4"/>
          <p:cNvSpPr>
            <a:spLocks noGrp="1"/>
          </p:cNvSpPr>
          <p:nvPr>
            <p:ph type="subTitle" idx="1"/>
          </p:nvPr>
        </p:nvSpPr>
        <p:spPr>
          <a:xfrm>
            <a:off x="1288249" y="2775528"/>
            <a:ext cx="10472928" cy="1752600"/>
          </a:xfrm>
        </p:spPr>
        <p:txBody>
          <a:bodyPr rtlCol="0"/>
          <a:lstStyle/>
          <a:p>
            <a:pPr rtl="0"/>
            <a:r>
              <a:rPr lang="pl-PL" dirty="0"/>
              <a:t>Andrzej Tomski</a:t>
            </a:r>
          </a:p>
          <a:p>
            <a:pPr rtl="0"/>
            <a:endParaRPr lang="pl-PL" dirty="0"/>
          </a:p>
        </p:txBody>
      </p:sp>
      <p:sp>
        <p:nvSpPr>
          <p:cNvPr id="2" name="Tytuł 3">
            <a:extLst>
              <a:ext uri="{FF2B5EF4-FFF2-40B4-BE49-F238E27FC236}">
                <a16:creationId xmlns:a16="http://schemas.microsoft.com/office/drawing/2014/main" id="{C34AC008-196D-D5A4-EB63-670C7725C41F}"/>
              </a:ext>
            </a:extLst>
          </p:cNvPr>
          <p:cNvSpPr txBox="1">
            <a:spLocks/>
          </p:cNvSpPr>
          <p:nvPr/>
        </p:nvSpPr>
        <p:spPr>
          <a:xfrm>
            <a:off x="314325" y="3108903"/>
            <a:ext cx="11563350" cy="1419225"/>
          </a:xfrm>
          <a:prstGeom prst="rect">
            <a:avLst/>
          </a:prstGeom>
          <a:ln>
            <a:noFill/>
          </a:ln>
        </p:spPr>
        <p:txBody>
          <a:bodyPr vert="horz" lIns="0" tIns="0" rIns="18288" bIns="0" rtlCol="0" anchor="b">
            <a:normAutofit fontScale="90000" lnSpcReduction="10000"/>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mj-lt"/>
                <a:ea typeface="+mj-ea"/>
                <a:cs typeface="+mj-cs"/>
              </a:defRPr>
            </a:lvl1pPr>
          </a:lstStyle>
          <a:p>
            <a:br>
              <a:rPr lang="pl-PL" dirty="0"/>
            </a:br>
            <a:r>
              <a:rPr lang="pl-PL" dirty="0"/>
              <a:t>17.09.2023</a:t>
            </a:r>
            <a:endParaRPr lang="pl-PL" sz="2000" dirty="0"/>
          </a:p>
        </p:txBody>
      </p:sp>
      <p:pic>
        <p:nvPicPr>
          <p:cNvPr id="3074" name="Picture 2" descr="Zasady promocji i oznakowania projektów - umowy podpisane od 1 stycznia  2018 roku - Ministerstwo Funduszy i Polityki Regionalnej">
            <a:extLst>
              <a:ext uri="{FF2B5EF4-FFF2-40B4-BE49-F238E27FC236}">
                <a16:creationId xmlns:a16="http://schemas.microsoft.com/office/drawing/2014/main" id="{BEE8AA2F-F1FF-1037-2664-64FAC142C3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696" y="4587658"/>
            <a:ext cx="11756995" cy="160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3C9BA517-5C1F-6D0B-1C71-DB8860CD4C0C}"/>
              </a:ext>
            </a:extLst>
          </p:cNvPr>
          <p:cNvPicPr>
            <a:picLocks noChangeAspect="1"/>
          </p:cNvPicPr>
          <p:nvPr/>
        </p:nvPicPr>
        <p:blipFill>
          <a:blip r:embed="rId3"/>
          <a:stretch>
            <a:fillRect/>
          </a:stretch>
        </p:blipFill>
        <p:spPr>
          <a:xfrm>
            <a:off x="3742400" y="932664"/>
            <a:ext cx="5604800" cy="4992672"/>
          </a:xfrm>
          <a:prstGeom prst="rect">
            <a:avLst/>
          </a:prstGeom>
        </p:spPr>
      </p:pic>
    </p:spTree>
    <p:extLst>
      <p:ext uri="{BB962C8B-B14F-4D97-AF65-F5344CB8AC3E}">
        <p14:creationId xmlns:p14="http://schemas.microsoft.com/office/powerpoint/2010/main" val="10088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85B6378-9D39-0CEB-12C6-7A5604402459}"/>
              </a:ext>
            </a:extLst>
          </p:cNvPr>
          <p:cNvPicPr>
            <a:picLocks noChangeAspect="1"/>
          </p:cNvPicPr>
          <p:nvPr/>
        </p:nvPicPr>
        <p:blipFill>
          <a:blip r:embed="rId3"/>
          <a:stretch>
            <a:fillRect/>
          </a:stretch>
        </p:blipFill>
        <p:spPr>
          <a:xfrm>
            <a:off x="2526645" y="591846"/>
            <a:ext cx="7138710" cy="5443193"/>
          </a:xfrm>
          <a:prstGeom prst="rect">
            <a:avLst/>
          </a:prstGeom>
        </p:spPr>
      </p:pic>
    </p:spTree>
    <p:extLst>
      <p:ext uri="{BB962C8B-B14F-4D97-AF65-F5344CB8AC3E}">
        <p14:creationId xmlns:p14="http://schemas.microsoft.com/office/powerpoint/2010/main" val="287965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4CF3DBBD-93A3-CCC1-143C-3511C6348D34}"/>
              </a:ext>
            </a:extLst>
          </p:cNvPr>
          <p:cNvPicPr>
            <a:picLocks noChangeAspect="1"/>
          </p:cNvPicPr>
          <p:nvPr/>
        </p:nvPicPr>
        <p:blipFill>
          <a:blip r:embed="rId3"/>
          <a:stretch>
            <a:fillRect/>
          </a:stretch>
        </p:blipFill>
        <p:spPr>
          <a:xfrm>
            <a:off x="573144" y="2151062"/>
            <a:ext cx="11618856" cy="2786698"/>
          </a:xfrm>
          <a:prstGeom prst="rect">
            <a:avLst/>
          </a:prstGeom>
        </p:spPr>
      </p:pic>
    </p:spTree>
    <p:extLst>
      <p:ext uri="{BB962C8B-B14F-4D97-AF65-F5344CB8AC3E}">
        <p14:creationId xmlns:p14="http://schemas.microsoft.com/office/powerpoint/2010/main" val="106067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3AAD5F6-C227-C454-8E08-CC6CD88B44D8}"/>
              </a:ext>
            </a:extLst>
          </p:cNvPr>
          <p:cNvPicPr>
            <a:picLocks noChangeAspect="1"/>
          </p:cNvPicPr>
          <p:nvPr/>
        </p:nvPicPr>
        <p:blipFill>
          <a:blip r:embed="rId3"/>
          <a:stretch>
            <a:fillRect/>
          </a:stretch>
        </p:blipFill>
        <p:spPr>
          <a:xfrm>
            <a:off x="1023954" y="1681797"/>
            <a:ext cx="10144091" cy="2839403"/>
          </a:xfrm>
          <a:prstGeom prst="rect">
            <a:avLst/>
          </a:prstGeom>
        </p:spPr>
      </p:pic>
    </p:spTree>
    <p:extLst>
      <p:ext uri="{BB962C8B-B14F-4D97-AF65-F5344CB8AC3E}">
        <p14:creationId xmlns:p14="http://schemas.microsoft.com/office/powerpoint/2010/main" val="29421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163E45E-7198-8C2D-4E78-CE9F5141D9FA}"/>
              </a:ext>
            </a:extLst>
          </p:cNvPr>
          <p:cNvPicPr>
            <a:picLocks noChangeAspect="1"/>
          </p:cNvPicPr>
          <p:nvPr/>
        </p:nvPicPr>
        <p:blipFill>
          <a:blip r:embed="rId3"/>
          <a:stretch>
            <a:fillRect/>
          </a:stretch>
        </p:blipFill>
        <p:spPr>
          <a:xfrm>
            <a:off x="1950720" y="792820"/>
            <a:ext cx="8966517" cy="5272359"/>
          </a:xfrm>
          <a:prstGeom prst="rect">
            <a:avLst/>
          </a:prstGeom>
        </p:spPr>
      </p:pic>
    </p:spTree>
    <p:extLst>
      <p:ext uri="{BB962C8B-B14F-4D97-AF65-F5344CB8AC3E}">
        <p14:creationId xmlns:p14="http://schemas.microsoft.com/office/powerpoint/2010/main" val="260857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Jeszcze o typach danych</a:t>
            </a:r>
          </a:p>
        </p:txBody>
      </p:sp>
    </p:spTree>
    <p:extLst>
      <p:ext uri="{BB962C8B-B14F-4D97-AF65-F5344CB8AC3E}">
        <p14:creationId xmlns:p14="http://schemas.microsoft.com/office/powerpoint/2010/main" val="359467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String</a:t>
            </a:r>
          </a:p>
        </p:txBody>
      </p:sp>
    </p:spTree>
    <p:extLst>
      <p:ext uri="{BB962C8B-B14F-4D97-AF65-F5344CB8AC3E}">
        <p14:creationId xmlns:p14="http://schemas.microsoft.com/office/powerpoint/2010/main" val="374413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148AA80-D07B-45A9-9A73-B79160E17C19}"/>
              </a:ext>
            </a:extLst>
          </p:cNvPr>
          <p:cNvPicPr>
            <a:picLocks noChangeAspect="1"/>
          </p:cNvPicPr>
          <p:nvPr/>
        </p:nvPicPr>
        <p:blipFill>
          <a:blip r:embed="rId3"/>
          <a:stretch>
            <a:fillRect/>
          </a:stretch>
        </p:blipFill>
        <p:spPr>
          <a:xfrm>
            <a:off x="1184852" y="1081043"/>
            <a:ext cx="9307657" cy="4970756"/>
          </a:xfrm>
          <a:prstGeom prst="rect">
            <a:avLst/>
          </a:prstGeom>
        </p:spPr>
      </p:pic>
    </p:spTree>
    <p:extLst>
      <p:ext uri="{BB962C8B-B14F-4D97-AF65-F5344CB8AC3E}">
        <p14:creationId xmlns:p14="http://schemas.microsoft.com/office/powerpoint/2010/main" val="2326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2631234" y="1447206"/>
            <a:ext cx="8136294" cy="2844876"/>
          </a:xfrm>
        </p:spPr>
        <p:txBody>
          <a:bodyPr rtlCol="0">
            <a:normAutofit/>
          </a:bodyPr>
          <a:lstStyle/>
          <a:p>
            <a:pPr algn="l" rtl="0"/>
            <a:r>
              <a:rPr lang="pl-PL" sz="3200" dirty="0"/>
              <a:t>Ciąg znaków w </a:t>
            </a:r>
            <a:r>
              <a:rPr lang="pl-PL" sz="3200" dirty="0" err="1"/>
              <a:t>Ruście</a:t>
            </a:r>
            <a:r>
              <a:rPr lang="pl-PL" sz="3200" dirty="0"/>
              <a:t> jest sekwencją znaków zakodowanych w UTF-8. </a:t>
            </a:r>
          </a:p>
        </p:txBody>
      </p:sp>
    </p:spTree>
    <p:extLst>
      <p:ext uri="{BB962C8B-B14F-4D97-AF65-F5344CB8AC3E}">
        <p14:creationId xmlns:p14="http://schemas.microsoft.com/office/powerpoint/2010/main" val="2119257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D8E6857-3998-A1DD-C620-72BD3B9CC970}"/>
              </a:ext>
            </a:extLst>
          </p:cNvPr>
          <p:cNvPicPr>
            <a:picLocks noChangeAspect="1"/>
          </p:cNvPicPr>
          <p:nvPr/>
        </p:nvPicPr>
        <p:blipFill>
          <a:blip r:embed="rId3"/>
          <a:stretch>
            <a:fillRect/>
          </a:stretch>
        </p:blipFill>
        <p:spPr>
          <a:xfrm>
            <a:off x="1557337" y="1747837"/>
            <a:ext cx="9077325" cy="3362325"/>
          </a:xfrm>
          <a:prstGeom prst="rect">
            <a:avLst/>
          </a:prstGeom>
        </p:spPr>
      </p:pic>
    </p:spTree>
    <p:extLst>
      <p:ext uri="{BB962C8B-B14F-4D97-AF65-F5344CB8AC3E}">
        <p14:creationId xmlns:p14="http://schemas.microsoft.com/office/powerpoint/2010/main" val="178660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5CA17D1-C062-32F6-DD60-9ADC97C93DE3}"/>
              </a:ext>
            </a:extLst>
          </p:cNvPr>
          <p:cNvPicPr>
            <a:picLocks noChangeAspect="1"/>
          </p:cNvPicPr>
          <p:nvPr/>
        </p:nvPicPr>
        <p:blipFill>
          <a:blip r:embed="rId3"/>
          <a:stretch>
            <a:fillRect/>
          </a:stretch>
        </p:blipFill>
        <p:spPr>
          <a:xfrm>
            <a:off x="1690687" y="1385887"/>
            <a:ext cx="8810625" cy="4086225"/>
          </a:xfrm>
          <a:prstGeom prst="rect">
            <a:avLst/>
          </a:prstGeom>
        </p:spPr>
      </p:pic>
    </p:spTree>
    <p:extLst>
      <p:ext uri="{BB962C8B-B14F-4D97-AF65-F5344CB8AC3E}">
        <p14:creationId xmlns:p14="http://schemas.microsoft.com/office/powerpoint/2010/main" val="2793853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Slicing</a:t>
            </a:r>
            <a:endParaRPr lang="pl-PL" sz="3200" dirty="0"/>
          </a:p>
        </p:txBody>
      </p:sp>
    </p:spTree>
    <p:extLst>
      <p:ext uri="{BB962C8B-B14F-4D97-AF65-F5344CB8AC3E}">
        <p14:creationId xmlns:p14="http://schemas.microsoft.com/office/powerpoint/2010/main" val="10078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2840006-A4B6-ED2A-37FA-A1C1A12FBA52}"/>
              </a:ext>
            </a:extLst>
          </p:cNvPr>
          <p:cNvPicPr>
            <a:picLocks noChangeAspect="1"/>
          </p:cNvPicPr>
          <p:nvPr/>
        </p:nvPicPr>
        <p:blipFill>
          <a:blip r:embed="rId3"/>
          <a:stretch>
            <a:fillRect/>
          </a:stretch>
        </p:blipFill>
        <p:spPr>
          <a:xfrm>
            <a:off x="1764300" y="1236549"/>
            <a:ext cx="10427700" cy="4384902"/>
          </a:xfrm>
          <a:prstGeom prst="rect">
            <a:avLst/>
          </a:prstGeom>
        </p:spPr>
      </p:pic>
    </p:spTree>
    <p:extLst>
      <p:ext uri="{BB962C8B-B14F-4D97-AF65-F5344CB8AC3E}">
        <p14:creationId xmlns:p14="http://schemas.microsoft.com/office/powerpoint/2010/main" val="195460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Iteracja</a:t>
            </a:r>
          </a:p>
        </p:txBody>
      </p:sp>
    </p:spTree>
    <p:extLst>
      <p:ext uri="{BB962C8B-B14F-4D97-AF65-F5344CB8AC3E}">
        <p14:creationId xmlns:p14="http://schemas.microsoft.com/office/powerpoint/2010/main" val="99736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4F8CB96F-C0A0-8A0D-EAD3-7E743D3C8A93}"/>
              </a:ext>
            </a:extLst>
          </p:cNvPr>
          <p:cNvPicPr>
            <a:picLocks noChangeAspect="1"/>
          </p:cNvPicPr>
          <p:nvPr/>
        </p:nvPicPr>
        <p:blipFill>
          <a:blip r:embed="rId3"/>
          <a:stretch>
            <a:fillRect/>
          </a:stretch>
        </p:blipFill>
        <p:spPr>
          <a:xfrm>
            <a:off x="1614487" y="1033462"/>
            <a:ext cx="8963025" cy="4791075"/>
          </a:xfrm>
          <a:prstGeom prst="rect">
            <a:avLst/>
          </a:prstGeom>
        </p:spPr>
      </p:pic>
    </p:spTree>
    <p:extLst>
      <p:ext uri="{BB962C8B-B14F-4D97-AF65-F5344CB8AC3E}">
        <p14:creationId xmlns:p14="http://schemas.microsoft.com/office/powerpoint/2010/main" val="7846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8E67FBF-42EA-24C0-5F9E-FB7836BE1E17}"/>
              </a:ext>
            </a:extLst>
          </p:cNvPr>
          <p:cNvPicPr>
            <a:picLocks noChangeAspect="1"/>
          </p:cNvPicPr>
          <p:nvPr/>
        </p:nvPicPr>
        <p:blipFill>
          <a:blip r:embed="rId3"/>
          <a:stretch>
            <a:fillRect/>
          </a:stretch>
        </p:blipFill>
        <p:spPr>
          <a:xfrm>
            <a:off x="1271587" y="2557462"/>
            <a:ext cx="9648825" cy="1743075"/>
          </a:xfrm>
          <a:prstGeom prst="rect">
            <a:avLst/>
          </a:prstGeom>
        </p:spPr>
      </p:pic>
    </p:spTree>
    <p:extLst>
      <p:ext uri="{BB962C8B-B14F-4D97-AF65-F5344CB8AC3E}">
        <p14:creationId xmlns:p14="http://schemas.microsoft.com/office/powerpoint/2010/main" val="57577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701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7C9CFC18-7C25-DE8F-B4D6-60520E2A2776}"/>
              </a:ext>
            </a:extLst>
          </p:cNvPr>
          <p:cNvPicPr>
            <a:picLocks noChangeAspect="1"/>
          </p:cNvPicPr>
          <p:nvPr/>
        </p:nvPicPr>
        <p:blipFill>
          <a:blip r:embed="rId3"/>
          <a:stretch>
            <a:fillRect/>
          </a:stretch>
        </p:blipFill>
        <p:spPr>
          <a:xfrm>
            <a:off x="1614293" y="806391"/>
            <a:ext cx="8257495" cy="5245217"/>
          </a:xfrm>
          <a:prstGeom prst="rect">
            <a:avLst/>
          </a:prstGeom>
        </p:spPr>
      </p:pic>
    </p:spTree>
    <p:extLst>
      <p:ext uri="{BB962C8B-B14F-4D97-AF65-F5344CB8AC3E}">
        <p14:creationId xmlns:p14="http://schemas.microsoft.com/office/powerpoint/2010/main" val="3885710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A345A10-8FB1-072B-2755-6E80C01B8CC6}"/>
              </a:ext>
            </a:extLst>
          </p:cNvPr>
          <p:cNvPicPr>
            <a:picLocks noChangeAspect="1"/>
          </p:cNvPicPr>
          <p:nvPr/>
        </p:nvPicPr>
        <p:blipFill>
          <a:blip r:embed="rId3"/>
          <a:stretch>
            <a:fillRect/>
          </a:stretch>
        </p:blipFill>
        <p:spPr>
          <a:xfrm>
            <a:off x="843379" y="1081940"/>
            <a:ext cx="9738804" cy="5040552"/>
          </a:xfrm>
          <a:prstGeom prst="rect">
            <a:avLst/>
          </a:prstGeom>
        </p:spPr>
      </p:pic>
    </p:spTree>
    <p:extLst>
      <p:ext uri="{BB962C8B-B14F-4D97-AF65-F5344CB8AC3E}">
        <p14:creationId xmlns:p14="http://schemas.microsoft.com/office/powerpoint/2010/main" val="35379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default</a:t>
            </a:r>
            <a:r>
              <a:rPr lang="pl-PL" sz="3200" dirty="0"/>
              <a:t> </a:t>
            </a:r>
            <a:r>
              <a:rPr lang="pl-PL" sz="3200" dirty="0" err="1"/>
              <a:t>params</a:t>
            </a:r>
            <a:r>
              <a:rPr lang="pl-PL" sz="3200" dirty="0"/>
              <a:t> </a:t>
            </a:r>
            <a:r>
              <a:rPr lang="pl-PL" sz="3200"/>
              <a:t>(funkcje)</a:t>
            </a:r>
            <a:endParaRPr lang="pl-PL" sz="3200" dirty="0"/>
          </a:p>
        </p:txBody>
      </p:sp>
    </p:spTree>
    <p:extLst>
      <p:ext uri="{BB962C8B-B14F-4D97-AF65-F5344CB8AC3E}">
        <p14:creationId xmlns:p14="http://schemas.microsoft.com/office/powerpoint/2010/main" val="17005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4EE70158-9A79-7036-E186-F46ED5FD0182}"/>
              </a:ext>
            </a:extLst>
          </p:cNvPr>
          <p:cNvPicPr>
            <a:picLocks noChangeAspect="1"/>
          </p:cNvPicPr>
          <p:nvPr/>
        </p:nvPicPr>
        <p:blipFill>
          <a:blip r:embed="rId3"/>
          <a:stretch>
            <a:fillRect/>
          </a:stretch>
        </p:blipFill>
        <p:spPr>
          <a:xfrm>
            <a:off x="1442721" y="1471612"/>
            <a:ext cx="8083232" cy="4208625"/>
          </a:xfrm>
          <a:prstGeom prst="rect">
            <a:avLst/>
          </a:prstGeom>
        </p:spPr>
      </p:pic>
    </p:spTree>
    <p:extLst>
      <p:ext uri="{BB962C8B-B14F-4D97-AF65-F5344CB8AC3E}">
        <p14:creationId xmlns:p14="http://schemas.microsoft.com/office/powerpoint/2010/main" val="68026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emystifying String Types in Rust | by Manning Publications | CodeX | Medium">
            <a:extLst>
              <a:ext uri="{FF2B5EF4-FFF2-40B4-BE49-F238E27FC236}">
                <a16:creationId xmlns:a16="http://schemas.microsoft.com/office/drawing/2014/main" id="{0F529A53-A679-05C9-75EB-0FCA0A7FD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979" y="856295"/>
            <a:ext cx="7535862" cy="514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27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40BB4E1-01F5-9FDA-D08C-F6F1718E55F6}"/>
              </a:ext>
            </a:extLst>
          </p:cNvPr>
          <p:cNvPicPr>
            <a:picLocks noChangeAspect="1"/>
          </p:cNvPicPr>
          <p:nvPr/>
        </p:nvPicPr>
        <p:blipFill>
          <a:blip r:embed="rId3"/>
          <a:stretch>
            <a:fillRect/>
          </a:stretch>
        </p:blipFill>
        <p:spPr>
          <a:xfrm>
            <a:off x="4106293" y="736600"/>
            <a:ext cx="3539406" cy="5384799"/>
          </a:xfrm>
          <a:prstGeom prst="rect">
            <a:avLst/>
          </a:prstGeom>
        </p:spPr>
      </p:pic>
    </p:spTree>
    <p:extLst>
      <p:ext uri="{BB962C8B-B14F-4D97-AF65-F5344CB8AC3E}">
        <p14:creationId xmlns:p14="http://schemas.microsoft.com/office/powerpoint/2010/main" val="162903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Mocna strona - makra</a:t>
            </a:r>
          </a:p>
        </p:txBody>
      </p:sp>
    </p:spTree>
    <p:extLst>
      <p:ext uri="{BB962C8B-B14F-4D97-AF65-F5344CB8AC3E}">
        <p14:creationId xmlns:p14="http://schemas.microsoft.com/office/powerpoint/2010/main" val="35444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8DEAE7BD-F857-7453-B4EE-561288D2299E}"/>
              </a:ext>
            </a:extLst>
          </p:cNvPr>
          <p:cNvSpPr txBox="1"/>
          <p:nvPr/>
        </p:nvSpPr>
        <p:spPr>
          <a:xfrm>
            <a:off x="1168400" y="1676182"/>
            <a:ext cx="8994140" cy="3139321"/>
          </a:xfrm>
          <a:prstGeom prst="rect">
            <a:avLst/>
          </a:prstGeom>
          <a:noFill/>
          <a:ln>
            <a:solidFill>
              <a:schemeClr val="bg2"/>
            </a:solidFill>
          </a:ln>
        </p:spPr>
        <p:txBody>
          <a:bodyPr wrap="square">
            <a:spAutoFit/>
          </a:bodyPr>
          <a:lstStyle/>
          <a:p>
            <a:r>
              <a:rPr lang="pl-PL" dirty="0"/>
              <a:t>Sygnatura funkcji musi deklarować liczbę i typ parametrów funkcja ma. Z drugiej strony makra mogą przyjmować zmienną liczbę parametry: możemy wywołać z jednym argumentem lub z dwoma argumentami. Ponadto makra są rozwijane zanim kompilator zinterpretuje kod, więc makro może zaimplementować cechę w danym typie. Funkcja nie może, ponieważ otrzymuje wywoływane w czasie wykonywania, a cecha musi zostać zaimplementowana w czasie kompilacji.</a:t>
            </a:r>
          </a:p>
          <a:p>
            <a:endParaRPr lang="pl-PL" dirty="0"/>
          </a:p>
          <a:p>
            <a:r>
              <a:rPr lang="pl-PL" dirty="0"/>
              <a:t>Minusem implementacji makra zamiast funkcji jest to, że definicje są bardziej złożone niż definicje funkcji. Inną ważną różnicą między makrami a funkcjami jest to, że musimy definiować makra lub wprowadzić je do zakresu przed wywołaniem ich </a:t>
            </a:r>
            <a:br>
              <a:rPr lang="pl-PL" dirty="0"/>
            </a:br>
            <a:r>
              <a:rPr lang="pl-PL" dirty="0"/>
              <a:t>w pliku.</a:t>
            </a:r>
          </a:p>
        </p:txBody>
      </p:sp>
    </p:spTree>
    <p:extLst>
      <p:ext uri="{BB962C8B-B14F-4D97-AF65-F5344CB8AC3E}">
        <p14:creationId xmlns:p14="http://schemas.microsoft.com/office/powerpoint/2010/main" val="159082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Cookbook</a:t>
            </a:r>
            <a:r>
              <a:rPr lang="pl-PL" sz="3200" dirty="0"/>
              <a:t> – ćwiczenie 1</a:t>
            </a:r>
          </a:p>
        </p:txBody>
      </p:sp>
    </p:spTree>
    <p:extLst>
      <p:ext uri="{BB962C8B-B14F-4D97-AF65-F5344CB8AC3E}">
        <p14:creationId xmlns:p14="http://schemas.microsoft.com/office/powerpoint/2010/main" val="2289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629920" y="1482455"/>
            <a:ext cx="11745157" cy="2283023"/>
          </a:xfrm>
        </p:spPr>
        <p:txBody>
          <a:bodyPr rtlCol="0">
            <a:normAutofit/>
          </a:bodyPr>
          <a:lstStyle/>
          <a:p>
            <a:pPr algn="l" rtl="0"/>
            <a:r>
              <a:rPr lang="pl-PL" sz="3200" dirty="0"/>
              <a:t>		Wygenerować liczby z r. normalnego (1,2)</a:t>
            </a:r>
          </a:p>
        </p:txBody>
      </p:sp>
    </p:spTree>
    <p:extLst>
      <p:ext uri="{BB962C8B-B14F-4D97-AF65-F5344CB8AC3E}">
        <p14:creationId xmlns:p14="http://schemas.microsoft.com/office/powerpoint/2010/main" val="204310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Wskazówka 1</a:t>
            </a:r>
          </a:p>
        </p:txBody>
      </p:sp>
    </p:spTree>
    <p:extLst>
      <p:ext uri="{BB962C8B-B14F-4D97-AF65-F5344CB8AC3E}">
        <p14:creationId xmlns:p14="http://schemas.microsoft.com/office/powerpoint/2010/main" val="118386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4B7AFEB4-7129-ED3A-C50F-014D42DECC99}"/>
              </a:ext>
            </a:extLst>
          </p:cNvPr>
          <p:cNvPicPr>
            <a:picLocks noChangeAspect="1"/>
          </p:cNvPicPr>
          <p:nvPr/>
        </p:nvPicPr>
        <p:blipFill>
          <a:blip r:embed="rId3"/>
          <a:stretch>
            <a:fillRect/>
          </a:stretch>
        </p:blipFill>
        <p:spPr>
          <a:xfrm>
            <a:off x="1114081" y="1537652"/>
            <a:ext cx="10603891" cy="3938588"/>
          </a:xfrm>
          <a:prstGeom prst="rect">
            <a:avLst/>
          </a:prstGeom>
        </p:spPr>
      </p:pic>
    </p:spTree>
    <p:extLst>
      <p:ext uri="{BB962C8B-B14F-4D97-AF65-F5344CB8AC3E}">
        <p14:creationId xmlns:p14="http://schemas.microsoft.com/office/powerpoint/2010/main" val="165553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416C3A61-7503-8FD1-3732-42CF310280E1}"/>
              </a:ext>
            </a:extLst>
          </p:cNvPr>
          <p:cNvPicPr>
            <a:picLocks noChangeAspect="1"/>
          </p:cNvPicPr>
          <p:nvPr/>
        </p:nvPicPr>
        <p:blipFill>
          <a:blip r:embed="rId3"/>
          <a:stretch>
            <a:fillRect/>
          </a:stretch>
        </p:blipFill>
        <p:spPr>
          <a:xfrm>
            <a:off x="966846" y="2091477"/>
            <a:ext cx="10517206" cy="1779187"/>
          </a:xfrm>
          <a:prstGeom prst="rect">
            <a:avLst/>
          </a:prstGeom>
        </p:spPr>
      </p:pic>
    </p:spTree>
    <p:extLst>
      <p:ext uri="{BB962C8B-B14F-4D97-AF65-F5344CB8AC3E}">
        <p14:creationId xmlns:p14="http://schemas.microsoft.com/office/powerpoint/2010/main" val="394882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Wskazówka 2</a:t>
            </a:r>
          </a:p>
        </p:txBody>
      </p:sp>
    </p:spTree>
    <p:extLst>
      <p:ext uri="{BB962C8B-B14F-4D97-AF65-F5344CB8AC3E}">
        <p14:creationId xmlns:p14="http://schemas.microsoft.com/office/powerpoint/2010/main" val="420588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C9531746-3583-A4F5-9E5A-E14ACCCE0292}"/>
              </a:ext>
            </a:extLst>
          </p:cNvPr>
          <p:cNvPicPr>
            <a:picLocks noChangeAspect="1"/>
          </p:cNvPicPr>
          <p:nvPr/>
        </p:nvPicPr>
        <p:blipFill>
          <a:blip r:embed="rId3"/>
          <a:stretch>
            <a:fillRect/>
          </a:stretch>
        </p:blipFill>
        <p:spPr>
          <a:xfrm>
            <a:off x="2094581" y="1459388"/>
            <a:ext cx="8297512" cy="3939223"/>
          </a:xfrm>
          <a:prstGeom prst="rect">
            <a:avLst/>
          </a:prstGeom>
        </p:spPr>
      </p:pic>
    </p:spTree>
    <p:extLst>
      <p:ext uri="{BB962C8B-B14F-4D97-AF65-F5344CB8AC3E}">
        <p14:creationId xmlns:p14="http://schemas.microsoft.com/office/powerpoint/2010/main" val="355619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Rozwiązanie?</a:t>
            </a:r>
          </a:p>
        </p:txBody>
      </p:sp>
    </p:spTree>
    <p:extLst>
      <p:ext uri="{BB962C8B-B14F-4D97-AF65-F5344CB8AC3E}">
        <p14:creationId xmlns:p14="http://schemas.microsoft.com/office/powerpoint/2010/main" val="125288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F8C2330D-F04C-6FA5-2D9F-6E068B377AD4}"/>
              </a:ext>
            </a:extLst>
          </p:cNvPr>
          <p:cNvPicPr>
            <a:picLocks noChangeAspect="1"/>
          </p:cNvPicPr>
          <p:nvPr/>
        </p:nvPicPr>
        <p:blipFill>
          <a:blip r:embed="rId3"/>
          <a:stretch>
            <a:fillRect/>
          </a:stretch>
        </p:blipFill>
        <p:spPr>
          <a:xfrm>
            <a:off x="1377489" y="1611788"/>
            <a:ext cx="9437021" cy="3634423"/>
          </a:xfrm>
          <a:prstGeom prst="rect">
            <a:avLst/>
          </a:prstGeom>
        </p:spPr>
      </p:pic>
    </p:spTree>
    <p:extLst>
      <p:ext uri="{BB962C8B-B14F-4D97-AF65-F5344CB8AC3E}">
        <p14:creationId xmlns:p14="http://schemas.microsoft.com/office/powerpoint/2010/main" val="278432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Cookbook</a:t>
            </a:r>
            <a:r>
              <a:rPr lang="pl-PL" sz="3200" dirty="0"/>
              <a:t> – ćwiczenie 2</a:t>
            </a:r>
          </a:p>
        </p:txBody>
      </p:sp>
    </p:spTree>
    <p:extLst>
      <p:ext uri="{BB962C8B-B14F-4D97-AF65-F5344CB8AC3E}">
        <p14:creationId xmlns:p14="http://schemas.microsoft.com/office/powerpoint/2010/main" val="41908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716135"/>
            <a:ext cx="11745157" cy="2283023"/>
          </a:xfrm>
        </p:spPr>
        <p:txBody>
          <a:bodyPr rtlCol="0">
            <a:normAutofit/>
          </a:bodyPr>
          <a:lstStyle/>
          <a:p>
            <a:pPr algn="l" rtl="0"/>
            <a:r>
              <a:rPr lang="pl-PL" sz="3200" dirty="0"/>
              <a:t>Stworzyć tabelę Student i wrzucić dane o studencie: imię, nazwiska, nr indeksu, kierunek</a:t>
            </a:r>
          </a:p>
        </p:txBody>
      </p:sp>
    </p:spTree>
    <p:extLst>
      <p:ext uri="{BB962C8B-B14F-4D97-AF65-F5344CB8AC3E}">
        <p14:creationId xmlns:p14="http://schemas.microsoft.com/office/powerpoint/2010/main" val="28108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Wskazówka </a:t>
            </a:r>
          </a:p>
        </p:txBody>
      </p:sp>
    </p:spTree>
    <p:extLst>
      <p:ext uri="{BB962C8B-B14F-4D97-AF65-F5344CB8AC3E}">
        <p14:creationId xmlns:p14="http://schemas.microsoft.com/office/powerpoint/2010/main" val="115690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7C83FD73-944A-BAA5-51BD-8671B9DB0172}"/>
              </a:ext>
            </a:extLst>
          </p:cNvPr>
          <p:cNvPicPr>
            <a:picLocks noChangeAspect="1"/>
          </p:cNvPicPr>
          <p:nvPr/>
        </p:nvPicPr>
        <p:blipFill>
          <a:blip r:embed="rId3"/>
          <a:stretch>
            <a:fillRect/>
          </a:stretch>
        </p:blipFill>
        <p:spPr>
          <a:xfrm>
            <a:off x="4036552" y="833120"/>
            <a:ext cx="3985424" cy="5371658"/>
          </a:xfrm>
          <a:prstGeom prst="rect">
            <a:avLst/>
          </a:prstGeom>
        </p:spPr>
      </p:pic>
    </p:spTree>
    <p:extLst>
      <p:ext uri="{BB962C8B-B14F-4D97-AF65-F5344CB8AC3E}">
        <p14:creationId xmlns:p14="http://schemas.microsoft.com/office/powerpoint/2010/main" val="289912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Cookbook</a:t>
            </a:r>
            <a:r>
              <a:rPr lang="pl-PL" sz="3200" dirty="0"/>
              <a:t> – ćwiczenie 3</a:t>
            </a:r>
          </a:p>
        </p:txBody>
      </p:sp>
    </p:spTree>
    <p:extLst>
      <p:ext uri="{BB962C8B-B14F-4D97-AF65-F5344CB8AC3E}">
        <p14:creationId xmlns:p14="http://schemas.microsoft.com/office/powerpoint/2010/main" val="38881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832923" y="1604375"/>
            <a:ext cx="11745157" cy="2283023"/>
          </a:xfrm>
        </p:spPr>
        <p:txBody>
          <a:bodyPr rtlCol="0">
            <a:normAutofit/>
          </a:bodyPr>
          <a:lstStyle/>
          <a:p>
            <a:pPr algn="l" rtl="0"/>
            <a:r>
              <a:rPr lang="pl-PL" sz="3200" dirty="0"/>
              <a:t>Zmierzyć czas działania funkcji (np. zad.7) z zestawu 3</a:t>
            </a:r>
          </a:p>
        </p:txBody>
      </p:sp>
    </p:spTree>
    <p:extLst>
      <p:ext uri="{BB962C8B-B14F-4D97-AF65-F5344CB8AC3E}">
        <p14:creationId xmlns:p14="http://schemas.microsoft.com/office/powerpoint/2010/main" val="74688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rtlCol="0">
            <a:normAutofit/>
          </a:bodyPr>
          <a:lstStyle/>
          <a:p>
            <a:pPr rtl="0"/>
            <a:r>
              <a:rPr lang="pl-PL" dirty="0"/>
              <a:t>O mnie</a:t>
            </a:r>
          </a:p>
        </p:txBody>
      </p:sp>
      <p:sp>
        <p:nvSpPr>
          <p:cNvPr id="2" name="Zawartość — symbol zastępczy 1"/>
          <p:cNvSpPr>
            <a:spLocks noGrp="1"/>
          </p:cNvSpPr>
          <p:nvPr>
            <p:ph idx="1"/>
          </p:nvPr>
        </p:nvSpPr>
        <p:spPr/>
        <p:txBody>
          <a:bodyPr rtlCol="0">
            <a:normAutofit/>
          </a:bodyPr>
          <a:lstStyle/>
          <a:p>
            <a:pPr rtl="0"/>
            <a:r>
              <a:rPr lang="pl-PL" sz="2400" dirty="0"/>
              <a:t>Od matematyki poprzez analizę danych do projektów systemów i szkoleń – portfolio to mniej więcej kilkadziesiąt zrealizowanych projektów, w których były jakieś dane  w różnych celach (modelowanie matematyczne, fizyka, genetyka eksperymentalna, medycyna, sklepy internetowe, finanse, badania społeczne…). Nie tylko w RUST – można ze mną porozmawiać o tych branżach</a:t>
            </a:r>
          </a:p>
        </p:txBody>
      </p:sp>
    </p:spTree>
    <p:extLst>
      <p:ext uri="{BB962C8B-B14F-4D97-AF65-F5344CB8AC3E}">
        <p14:creationId xmlns:p14="http://schemas.microsoft.com/office/powerpoint/2010/main" val="369326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EAE2E72-3470-B5D1-534E-C80090B8D1A5}"/>
              </a:ext>
            </a:extLst>
          </p:cNvPr>
          <p:cNvPicPr>
            <a:picLocks noChangeAspect="1"/>
          </p:cNvPicPr>
          <p:nvPr/>
        </p:nvPicPr>
        <p:blipFill>
          <a:blip r:embed="rId3"/>
          <a:stretch>
            <a:fillRect/>
          </a:stretch>
        </p:blipFill>
        <p:spPr>
          <a:xfrm>
            <a:off x="728662" y="2690812"/>
            <a:ext cx="10734675" cy="1476375"/>
          </a:xfrm>
          <a:prstGeom prst="rect">
            <a:avLst/>
          </a:prstGeom>
        </p:spPr>
      </p:pic>
    </p:spTree>
    <p:extLst>
      <p:ext uri="{BB962C8B-B14F-4D97-AF65-F5344CB8AC3E}">
        <p14:creationId xmlns:p14="http://schemas.microsoft.com/office/powerpoint/2010/main" val="179778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716135"/>
            <a:ext cx="11745157" cy="2283023"/>
          </a:xfrm>
        </p:spPr>
        <p:txBody>
          <a:bodyPr rtlCol="0">
            <a:normAutofit/>
          </a:bodyPr>
          <a:lstStyle/>
          <a:p>
            <a:pPr algn="l" rtl="0"/>
            <a:r>
              <a:rPr lang="pl-PL" sz="3200" dirty="0"/>
              <a:t>					Wskazówka</a:t>
            </a:r>
          </a:p>
        </p:txBody>
      </p:sp>
    </p:spTree>
    <p:extLst>
      <p:ext uri="{BB962C8B-B14F-4D97-AF65-F5344CB8AC3E}">
        <p14:creationId xmlns:p14="http://schemas.microsoft.com/office/powerpoint/2010/main" val="326052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B978578-BB68-193E-2169-AAB6888C6B90}"/>
              </a:ext>
            </a:extLst>
          </p:cNvPr>
          <p:cNvPicPr>
            <a:picLocks noChangeAspect="1"/>
          </p:cNvPicPr>
          <p:nvPr/>
        </p:nvPicPr>
        <p:blipFill>
          <a:blip r:embed="rId3"/>
          <a:stretch>
            <a:fillRect/>
          </a:stretch>
        </p:blipFill>
        <p:spPr>
          <a:xfrm>
            <a:off x="636577" y="2773680"/>
            <a:ext cx="11362383" cy="1086326"/>
          </a:xfrm>
          <a:prstGeom prst="rect">
            <a:avLst/>
          </a:prstGeom>
        </p:spPr>
      </p:pic>
    </p:spTree>
    <p:extLst>
      <p:ext uri="{BB962C8B-B14F-4D97-AF65-F5344CB8AC3E}">
        <p14:creationId xmlns:p14="http://schemas.microsoft.com/office/powerpoint/2010/main" val="223364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731323" y="923655"/>
            <a:ext cx="10302437" cy="3201305"/>
          </a:xfrm>
        </p:spPr>
        <p:txBody>
          <a:bodyPr rtlCol="0">
            <a:normAutofit/>
          </a:bodyPr>
          <a:lstStyle/>
          <a:p>
            <a:pPr algn="ctr"/>
            <a:r>
              <a:rPr lang="pl-PL" sz="2400" dirty="0"/>
              <a:t>Wywołanie </a:t>
            </a:r>
            <a:r>
              <a:rPr lang="pl-PL" sz="2400" dirty="0" err="1"/>
              <a:t>time</a:t>
            </a:r>
            <a:r>
              <a:rPr lang="pl-PL" sz="2400" dirty="0"/>
              <a:t>::Instant::</a:t>
            </a:r>
            <a:r>
              <a:rPr lang="pl-PL" sz="2400" dirty="0" err="1"/>
              <a:t>elapsed</a:t>
            </a:r>
            <a:r>
              <a:rPr lang="pl-PL" sz="2400" dirty="0"/>
              <a:t> zwraca </a:t>
            </a:r>
            <a:r>
              <a:rPr lang="pl-PL" sz="2400" dirty="0" err="1"/>
              <a:t>time</a:t>
            </a:r>
            <a:r>
              <a:rPr lang="pl-PL" sz="2400" dirty="0"/>
              <a:t>::</a:t>
            </a:r>
            <a:r>
              <a:rPr lang="pl-PL" sz="2400" dirty="0" err="1"/>
              <a:t>Duration</a:t>
            </a:r>
            <a:r>
              <a:rPr lang="pl-PL" sz="2400" dirty="0"/>
              <a:t>. Ta metoda nie spowoduje mutacji ani zresetowania obiektu </a:t>
            </a:r>
            <a:r>
              <a:rPr lang="pl-PL" sz="2400" dirty="0" err="1"/>
              <a:t>time</a:t>
            </a:r>
            <a:r>
              <a:rPr lang="pl-PL" sz="2400" dirty="0"/>
              <a:t>::Instant.</a:t>
            </a:r>
          </a:p>
        </p:txBody>
      </p:sp>
    </p:spTree>
    <p:extLst>
      <p:ext uri="{BB962C8B-B14F-4D97-AF65-F5344CB8AC3E}">
        <p14:creationId xmlns:p14="http://schemas.microsoft.com/office/powerpoint/2010/main" val="338040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91637" y="1441815"/>
            <a:ext cx="11745157" cy="2283023"/>
          </a:xfrm>
        </p:spPr>
        <p:txBody>
          <a:bodyPr rtlCol="0">
            <a:normAutofit/>
          </a:bodyPr>
          <a:lstStyle/>
          <a:p>
            <a:pPr algn="l" rtl="0"/>
            <a:r>
              <a:rPr lang="pl-PL" sz="3200" dirty="0"/>
              <a:t>					Rozwiązanie?</a:t>
            </a:r>
          </a:p>
        </p:txBody>
      </p:sp>
    </p:spTree>
    <p:extLst>
      <p:ext uri="{BB962C8B-B14F-4D97-AF65-F5344CB8AC3E}">
        <p14:creationId xmlns:p14="http://schemas.microsoft.com/office/powerpoint/2010/main" val="203810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le tekstowe 6">
            <a:extLst>
              <a:ext uri="{FF2B5EF4-FFF2-40B4-BE49-F238E27FC236}">
                <a16:creationId xmlns:a16="http://schemas.microsoft.com/office/drawing/2014/main" id="{0B2F31A7-7BC5-8667-6FAB-0FD5DD3883E0}"/>
              </a:ext>
            </a:extLst>
          </p:cNvPr>
          <p:cNvSpPr txBox="1"/>
          <p:nvPr/>
        </p:nvSpPr>
        <p:spPr>
          <a:xfrm>
            <a:off x="2021840" y="1320583"/>
            <a:ext cx="8862060" cy="3970318"/>
          </a:xfrm>
          <a:prstGeom prst="rect">
            <a:avLst/>
          </a:prstGeom>
          <a:noFill/>
          <a:ln>
            <a:solidFill>
              <a:schemeClr val="bg2"/>
            </a:solidFill>
          </a:ln>
        </p:spPr>
        <p:txBody>
          <a:bodyPr wrap="square">
            <a:spAutoFit/>
          </a:bodyPr>
          <a:lstStyle/>
          <a:p>
            <a:r>
              <a:rPr lang="pl-PL" dirty="0" err="1"/>
              <a:t>use</a:t>
            </a:r>
            <a:r>
              <a:rPr lang="pl-PL" dirty="0"/>
              <a:t> </a:t>
            </a:r>
            <a:r>
              <a:rPr lang="pl-PL" dirty="0" err="1"/>
              <a:t>std</a:t>
            </a:r>
            <a:r>
              <a:rPr lang="pl-PL" dirty="0"/>
              <a:t>::</a:t>
            </a:r>
            <a:r>
              <a:rPr lang="pl-PL" dirty="0" err="1"/>
              <a:t>time</a:t>
            </a:r>
            <a:r>
              <a:rPr lang="pl-PL" dirty="0"/>
              <a:t>::{</a:t>
            </a:r>
            <a:r>
              <a:rPr lang="pl-PL" dirty="0" err="1"/>
              <a:t>Duration</a:t>
            </a:r>
            <a:r>
              <a:rPr lang="pl-PL" dirty="0"/>
              <a:t>, Instant};</a:t>
            </a:r>
          </a:p>
          <a:p>
            <a:r>
              <a:rPr lang="pl-PL" dirty="0" err="1"/>
              <a:t>use</a:t>
            </a:r>
            <a:r>
              <a:rPr lang="pl-PL" dirty="0"/>
              <a:t> </a:t>
            </a:r>
            <a:r>
              <a:rPr lang="pl-PL" dirty="0" err="1"/>
              <a:t>std</a:t>
            </a:r>
            <a:r>
              <a:rPr lang="pl-PL" dirty="0"/>
              <a:t>::</a:t>
            </a:r>
            <a:r>
              <a:rPr lang="pl-PL" dirty="0" err="1"/>
              <a:t>thread</a:t>
            </a:r>
            <a:r>
              <a:rPr lang="pl-PL" dirty="0"/>
              <a:t>;</a:t>
            </a:r>
          </a:p>
          <a:p>
            <a:endParaRPr lang="pl-PL" dirty="0"/>
          </a:p>
          <a:p>
            <a:r>
              <a:rPr lang="pl-PL" dirty="0" err="1"/>
              <a:t>fn</a:t>
            </a:r>
            <a:r>
              <a:rPr lang="pl-PL" dirty="0"/>
              <a:t> </a:t>
            </a:r>
            <a:r>
              <a:rPr lang="pl-PL" dirty="0" err="1"/>
              <a:t>expensive_function</a:t>
            </a:r>
            <a:r>
              <a:rPr lang="pl-PL" dirty="0"/>
              <a:t>() {</a:t>
            </a:r>
          </a:p>
          <a:p>
            <a:r>
              <a:rPr lang="pl-PL" dirty="0"/>
              <a:t>    </a:t>
            </a:r>
            <a:r>
              <a:rPr lang="pl-PL" dirty="0" err="1"/>
              <a:t>thread</a:t>
            </a:r>
            <a:r>
              <a:rPr lang="pl-PL" dirty="0"/>
              <a:t>::</a:t>
            </a:r>
            <a:r>
              <a:rPr lang="pl-PL" dirty="0" err="1"/>
              <a:t>sleep</a:t>
            </a:r>
            <a:r>
              <a:rPr lang="pl-PL" dirty="0"/>
              <a:t>(</a:t>
            </a:r>
            <a:r>
              <a:rPr lang="pl-PL" dirty="0" err="1"/>
              <a:t>Duration</a:t>
            </a:r>
            <a:r>
              <a:rPr lang="pl-PL" dirty="0"/>
              <a:t>::</a:t>
            </a:r>
            <a:r>
              <a:rPr lang="pl-PL" dirty="0" err="1"/>
              <a:t>from_secs</a:t>
            </a:r>
            <a:r>
              <a:rPr lang="pl-PL" dirty="0"/>
              <a:t>(1));</a:t>
            </a:r>
          </a:p>
          <a:p>
            <a:r>
              <a:rPr lang="pl-PL" dirty="0"/>
              <a:t>}</a:t>
            </a:r>
          </a:p>
          <a:p>
            <a:endParaRPr lang="pl-PL" dirty="0"/>
          </a:p>
          <a:p>
            <a:r>
              <a:rPr lang="pl-PL" dirty="0" err="1"/>
              <a:t>fn</a:t>
            </a:r>
            <a:r>
              <a:rPr lang="pl-PL" dirty="0"/>
              <a:t> </a:t>
            </a:r>
            <a:r>
              <a:rPr lang="pl-PL" dirty="0" err="1"/>
              <a:t>main</a:t>
            </a:r>
            <a:r>
              <a:rPr lang="pl-PL" dirty="0"/>
              <a:t>() {</a:t>
            </a:r>
          </a:p>
          <a:p>
            <a:r>
              <a:rPr lang="pl-PL" dirty="0"/>
              <a:t>    </a:t>
            </a:r>
            <a:r>
              <a:rPr lang="pl-PL" dirty="0" err="1"/>
              <a:t>let</a:t>
            </a:r>
            <a:r>
              <a:rPr lang="pl-PL" dirty="0"/>
              <a:t> start = Instant::</a:t>
            </a:r>
            <a:r>
              <a:rPr lang="pl-PL" dirty="0" err="1"/>
              <a:t>now</a:t>
            </a:r>
            <a:r>
              <a:rPr lang="pl-PL" dirty="0"/>
              <a:t>();</a:t>
            </a:r>
          </a:p>
          <a:p>
            <a:r>
              <a:rPr lang="pl-PL" dirty="0"/>
              <a:t>    </a:t>
            </a:r>
            <a:r>
              <a:rPr lang="pl-PL" dirty="0" err="1"/>
              <a:t>expensive_function</a:t>
            </a:r>
            <a:r>
              <a:rPr lang="pl-PL" dirty="0"/>
              <a:t>();</a:t>
            </a:r>
          </a:p>
          <a:p>
            <a:r>
              <a:rPr lang="pl-PL" dirty="0"/>
              <a:t>    </a:t>
            </a:r>
            <a:r>
              <a:rPr lang="pl-PL" dirty="0" err="1"/>
              <a:t>let</a:t>
            </a:r>
            <a:r>
              <a:rPr lang="pl-PL" dirty="0"/>
              <a:t> </a:t>
            </a:r>
            <a:r>
              <a:rPr lang="pl-PL" dirty="0" err="1"/>
              <a:t>duration</a:t>
            </a:r>
            <a:r>
              <a:rPr lang="pl-PL" dirty="0"/>
              <a:t> = </a:t>
            </a:r>
            <a:r>
              <a:rPr lang="pl-PL" dirty="0" err="1"/>
              <a:t>start.elapsed</a:t>
            </a:r>
            <a:r>
              <a:rPr lang="pl-PL" dirty="0"/>
              <a:t>();</a:t>
            </a:r>
          </a:p>
          <a:p>
            <a:endParaRPr lang="pl-PL" dirty="0"/>
          </a:p>
          <a:p>
            <a:r>
              <a:rPr lang="pl-PL" dirty="0"/>
              <a:t>    </a:t>
            </a:r>
            <a:r>
              <a:rPr lang="pl-PL" dirty="0" err="1"/>
              <a:t>println</a:t>
            </a:r>
            <a:r>
              <a:rPr lang="pl-PL" dirty="0"/>
              <a:t>!("Time </a:t>
            </a:r>
            <a:r>
              <a:rPr lang="pl-PL" dirty="0" err="1"/>
              <a:t>elapsed</a:t>
            </a:r>
            <a:r>
              <a:rPr lang="pl-PL" dirty="0"/>
              <a:t> in </a:t>
            </a:r>
            <a:r>
              <a:rPr lang="pl-PL" dirty="0" err="1"/>
              <a:t>expensive_function</a:t>
            </a:r>
            <a:r>
              <a:rPr lang="pl-PL" dirty="0"/>
              <a:t>() </a:t>
            </a:r>
            <a:r>
              <a:rPr lang="pl-PL" dirty="0" err="1"/>
              <a:t>is</a:t>
            </a:r>
            <a:r>
              <a:rPr lang="pl-PL" dirty="0"/>
              <a:t>: {:?}", </a:t>
            </a:r>
            <a:r>
              <a:rPr lang="pl-PL" dirty="0" err="1"/>
              <a:t>duration</a:t>
            </a:r>
            <a:r>
              <a:rPr lang="pl-PL" dirty="0"/>
              <a:t>);</a:t>
            </a:r>
          </a:p>
          <a:p>
            <a:r>
              <a:rPr lang="pl-PL" dirty="0"/>
              <a:t>}</a:t>
            </a:r>
          </a:p>
        </p:txBody>
      </p:sp>
    </p:spTree>
    <p:extLst>
      <p:ext uri="{BB962C8B-B14F-4D97-AF65-F5344CB8AC3E}">
        <p14:creationId xmlns:p14="http://schemas.microsoft.com/office/powerpoint/2010/main" val="22722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0" y="1279255"/>
            <a:ext cx="11745157" cy="2283023"/>
          </a:xfrm>
        </p:spPr>
        <p:txBody>
          <a:bodyPr rtlCol="0">
            <a:normAutofit/>
          </a:bodyPr>
          <a:lstStyle/>
          <a:p>
            <a:pPr algn="l" rtl="0"/>
            <a:r>
              <a:rPr lang="pl-PL" sz="3200" dirty="0"/>
              <a:t>				</a:t>
            </a:r>
            <a:r>
              <a:rPr lang="pl-PL" sz="3200" dirty="0" err="1"/>
              <a:t>Cookbook</a:t>
            </a:r>
            <a:r>
              <a:rPr lang="pl-PL" sz="3200" dirty="0"/>
              <a:t> – ćwiczenie 4</a:t>
            </a:r>
          </a:p>
        </p:txBody>
      </p:sp>
    </p:spTree>
    <p:extLst>
      <p:ext uri="{BB962C8B-B14F-4D97-AF65-F5344CB8AC3E}">
        <p14:creationId xmlns:p14="http://schemas.microsoft.com/office/powerpoint/2010/main" val="396889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91637" y="1441815"/>
            <a:ext cx="11745157" cy="2283023"/>
          </a:xfrm>
        </p:spPr>
        <p:txBody>
          <a:bodyPr rtlCol="0">
            <a:normAutofit/>
          </a:bodyPr>
          <a:lstStyle/>
          <a:p>
            <a:pPr algn="l" rtl="0"/>
            <a:r>
              <a:rPr lang="pl-PL" sz="3200" dirty="0"/>
              <a:t>					Zmiana stref czasowych</a:t>
            </a:r>
          </a:p>
        </p:txBody>
      </p:sp>
    </p:spTree>
    <p:extLst>
      <p:ext uri="{BB962C8B-B14F-4D97-AF65-F5344CB8AC3E}">
        <p14:creationId xmlns:p14="http://schemas.microsoft.com/office/powerpoint/2010/main" val="290005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391CE966-1579-1C88-EE13-03D2979FE63F}"/>
              </a:ext>
            </a:extLst>
          </p:cNvPr>
          <p:cNvPicPr>
            <a:picLocks noChangeAspect="1"/>
          </p:cNvPicPr>
          <p:nvPr/>
        </p:nvPicPr>
        <p:blipFill>
          <a:blip r:embed="rId3"/>
          <a:stretch>
            <a:fillRect/>
          </a:stretch>
        </p:blipFill>
        <p:spPr>
          <a:xfrm>
            <a:off x="199746" y="2048510"/>
            <a:ext cx="11838901" cy="2757170"/>
          </a:xfrm>
          <a:prstGeom prst="rect">
            <a:avLst/>
          </a:prstGeom>
        </p:spPr>
      </p:pic>
    </p:spTree>
    <p:extLst>
      <p:ext uri="{BB962C8B-B14F-4D97-AF65-F5344CB8AC3E}">
        <p14:creationId xmlns:p14="http://schemas.microsoft.com/office/powerpoint/2010/main" val="60880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411335"/>
            <a:ext cx="11745157" cy="2283023"/>
          </a:xfrm>
        </p:spPr>
        <p:txBody>
          <a:bodyPr rtlCol="0">
            <a:normAutofit/>
          </a:bodyPr>
          <a:lstStyle/>
          <a:p>
            <a:pPr algn="ctr" rtl="0"/>
            <a:r>
              <a:rPr lang="pl-PL" sz="3200" dirty="0"/>
              <a:t>Wypisać czas w Hong-Kongu i w Brazylii</a:t>
            </a:r>
          </a:p>
        </p:txBody>
      </p:sp>
    </p:spTree>
    <p:extLst>
      <p:ext uri="{BB962C8B-B14F-4D97-AF65-F5344CB8AC3E}">
        <p14:creationId xmlns:p14="http://schemas.microsoft.com/office/powerpoint/2010/main" val="141410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411335"/>
            <a:ext cx="11745157" cy="2283023"/>
          </a:xfrm>
        </p:spPr>
        <p:txBody>
          <a:bodyPr rtlCol="0">
            <a:normAutofit/>
          </a:bodyPr>
          <a:lstStyle/>
          <a:p>
            <a:pPr algn="ctr" rtl="0"/>
            <a:r>
              <a:rPr lang="pl-PL" sz="3200" dirty="0"/>
              <a:t>Wskazówka</a:t>
            </a:r>
          </a:p>
        </p:txBody>
      </p:sp>
    </p:spTree>
    <p:extLst>
      <p:ext uri="{BB962C8B-B14F-4D97-AF65-F5344CB8AC3E}">
        <p14:creationId xmlns:p14="http://schemas.microsoft.com/office/powerpoint/2010/main" val="6088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423745" y="2138952"/>
            <a:ext cx="11745157" cy="2283023"/>
          </a:xfrm>
        </p:spPr>
        <p:txBody>
          <a:bodyPr rtlCol="0">
            <a:normAutofit/>
          </a:bodyPr>
          <a:lstStyle/>
          <a:p>
            <a:pPr algn="l" rtl="0"/>
            <a:r>
              <a:rPr lang="pl-PL" sz="3200" dirty="0"/>
              <a:t>				Media?</a:t>
            </a:r>
            <a:br>
              <a:rPr lang="pl-PL" sz="3200" dirty="0"/>
            </a:br>
            <a:endParaRPr lang="pl-PL" sz="3200" dirty="0"/>
          </a:p>
        </p:txBody>
      </p:sp>
    </p:spTree>
    <p:extLst>
      <p:ext uri="{BB962C8B-B14F-4D97-AF65-F5344CB8AC3E}">
        <p14:creationId xmlns:p14="http://schemas.microsoft.com/office/powerpoint/2010/main" val="15299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411335"/>
            <a:ext cx="11745157" cy="2283023"/>
          </a:xfrm>
        </p:spPr>
        <p:txBody>
          <a:bodyPr rtlCol="0">
            <a:normAutofit/>
          </a:bodyPr>
          <a:lstStyle/>
          <a:p>
            <a:pPr algn="ctr" rtl="0"/>
            <a:r>
              <a:rPr lang="pl-PL" sz="3200" dirty="0"/>
              <a:t> Czas musi być skonwertowany przy użyciu struktury offset::</a:t>
            </a:r>
            <a:r>
              <a:rPr lang="pl-PL" sz="3200" dirty="0" err="1"/>
              <a:t>FixedOffset</a:t>
            </a:r>
            <a:r>
              <a:rPr lang="pl-PL" sz="3200" dirty="0"/>
              <a:t>, a UTC na UTC+8 i UTC-2.</a:t>
            </a:r>
          </a:p>
        </p:txBody>
      </p:sp>
    </p:spTree>
    <p:extLst>
      <p:ext uri="{BB962C8B-B14F-4D97-AF65-F5344CB8AC3E}">
        <p14:creationId xmlns:p14="http://schemas.microsoft.com/office/powerpoint/2010/main" val="344932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3">
            <a:extLst>
              <a:ext uri="{FF2B5EF4-FFF2-40B4-BE49-F238E27FC236}">
                <a16:creationId xmlns:a16="http://schemas.microsoft.com/office/drawing/2014/main" id="{4CB3B9CC-3D77-46D3-6BC6-F2E5C109A494}"/>
              </a:ext>
            </a:extLst>
          </p:cNvPr>
          <p:cNvSpPr>
            <a:spLocks noGrp="1"/>
          </p:cNvSpPr>
          <p:nvPr>
            <p:ph type="ctrTitle"/>
          </p:nvPr>
        </p:nvSpPr>
        <p:spPr>
          <a:xfrm>
            <a:off x="446843" y="1411335"/>
            <a:ext cx="11745157" cy="2283023"/>
          </a:xfrm>
        </p:spPr>
        <p:txBody>
          <a:bodyPr rtlCol="0">
            <a:normAutofit/>
          </a:bodyPr>
          <a:lstStyle/>
          <a:p>
            <a:pPr algn="ctr" rtl="0"/>
            <a:r>
              <a:rPr lang="pl-PL" sz="3200" dirty="0"/>
              <a:t>Rozwiązanie?</a:t>
            </a:r>
          </a:p>
        </p:txBody>
      </p:sp>
    </p:spTree>
    <p:extLst>
      <p:ext uri="{BB962C8B-B14F-4D97-AF65-F5344CB8AC3E}">
        <p14:creationId xmlns:p14="http://schemas.microsoft.com/office/powerpoint/2010/main" val="38304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C4D8AC95-B936-51A6-C13B-C869ACAD6781}"/>
              </a:ext>
            </a:extLst>
          </p:cNvPr>
          <p:cNvPicPr>
            <a:picLocks noChangeAspect="1"/>
          </p:cNvPicPr>
          <p:nvPr/>
        </p:nvPicPr>
        <p:blipFill>
          <a:blip r:embed="rId3"/>
          <a:stretch>
            <a:fillRect/>
          </a:stretch>
        </p:blipFill>
        <p:spPr>
          <a:xfrm>
            <a:off x="1789805" y="1731803"/>
            <a:ext cx="9337935" cy="3394393"/>
          </a:xfrm>
          <a:prstGeom prst="rect">
            <a:avLst/>
          </a:prstGeom>
        </p:spPr>
      </p:pic>
    </p:spTree>
    <p:extLst>
      <p:ext uri="{BB962C8B-B14F-4D97-AF65-F5344CB8AC3E}">
        <p14:creationId xmlns:p14="http://schemas.microsoft.com/office/powerpoint/2010/main" val="76544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0" y="1279255"/>
            <a:ext cx="11745157" cy="2283023"/>
          </a:xfrm>
        </p:spPr>
        <p:txBody>
          <a:bodyPr rtlCol="0">
            <a:normAutofit/>
          </a:bodyPr>
          <a:lstStyle/>
          <a:p>
            <a:pPr algn="l" rtl="0"/>
            <a:r>
              <a:rPr lang="pl-PL" sz="3200" dirty="0"/>
              <a:t>				RUST in REAL WORLD – cz.2</a:t>
            </a:r>
          </a:p>
        </p:txBody>
      </p:sp>
    </p:spTree>
    <p:extLst>
      <p:ext uri="{BB962C8B-B14F-4D97-AF65-F5344CB8AC3E}">
        <p14:creationId xmlns:p14="http://schemas.microsoft.com/office/powerpoint/2010/main" val="20965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03768" y="1382720"/>
            <a:ext cx="11745157" cy="2283023"/>
          </a:xfrm>
        </p:spPr>
        <p:txBody>
          <a:bodyPr rtlCol="0">
            <a:normAutofit/>
          </a:bodyPr>
          <a:lstStyle/>
          <a:p>
            <a:pPr algn="l" rtl="0"/>
            <a:r>
              <a:rPr lang="pl-PL" sz="3200" dirty="0"/>
              <a:t>			RUST w analizie semantycznej (i testach)</a:t>
            </a:r>
          </a:p>
        </p:txBody>
      </p:sp>
    </p:spTree>
    <p:extLst>
      <p:ext uri="{BB962C8B-B14F-4D97-AF65-F5344CB8AC3E}">
        <p14:creationId xmlns:p14="http://schemas.microsoft.com/office/powerpoint/2010/main" val="7028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5481" y="1317406"/>
            <a:ext cx="11745157" cy="2283023"/>
          </a:xfrm>
        </p:spPr>
        <p:txBody>
          <a:bodyPr rtlCol="0">
            <a:normAutofit/>
          </a:bodyPr>
          <a:lstStyle/>
          <a:p>
            <a:pPr algn="l" rtl="0"/>
            <a:r>
              <a:rPr lang="pl-PL" sz="3200" dirty="0"/>
              <a:t>	Język to sprawa drugorzędna, co trzeba umieć?</a:t>
            </a:r>
          </a:p>
        </p:txBody>
      </p:sp>
    </p:spTree>
    <p:extLst>
      <p:ext uri="{BB962C8B-B14F-4D97-AF65-F5344CB8AC3E}">
        <p14:creationId xmlns:p14="http://schemas.microsoft.com/office/powerpoint/2010/main" val="357751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03768" y="1382720"/>
            <a:ext cx="11745157" cy="2283023"/>
          </a:xfrm>
        </p:spPr>
        <p:txBody>
          <a:bodyPr rtlCol="0">
            <a:normAutofit/>
          </a:bodyPr>
          <a:lstStyle/>
          <a:p>
            <a:pPr algn="l" rtl="0"/>
            <a:r>
              <a:rPr lang="pl-PL" sz="3200" dirty="0"/>
              <a:t>				Czy mój adres jest OK?</a:t>
            </a:r>
          </a:p>
        </p:txBody>
      </p:sp>
    </p:spTree>
    <p:extLst>
      <p:ext uri="{BB962C8B-B14F-4D97-AF65-F5344CB8AC3E}">
        <p14:creationId xmlns:p14="http://schemas.microsoft.com/office/powerpoint/2010/main" val="213747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03768" y="1382720"/>
            <a:ext cx="11745157" cy="2283023"/>
          </a:xfrm>
        </p:spPr>
        <p:txBody>
          <a:bodyPr rtlCol="0">
            <a:normAutofit/>
          </a:bodyPr>
          <a:lstStyle/>
          <a:p>
            <a:pPr algn="l" rtl="0"/>
            <a:r>
              <a:rPr lang="pl-PL" sz="3200" dirty="0"/>
              <a:t>		Zakładam elementarną znajomość </a:t>
            </a:r>
            <a:r>
              <a:rPr lang="pl-PL" sz="3200" dirty="0" err="1"/>
              <a:t>Regexa</a:t>
            </a:r>
            <a:endParaRPr lang="pl-PL" sz="3200" dirty="0"/>
          </a:p>
        </p:txBody>
      </p:sp>
    </p:spTree>
    <p:extLst>
      <p:ext uri="{BB962C8B-B14F-4D97-AF65-F5344CB8AC3E}">
        <p14:creationId xmlns:p14="http://schemas.microsoft.com/office/powerpoint/2010/main" val="15011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22392" y="1331920"/>
            <a:ext cx="11745157" cy="2283023"/>
          </a:xfrm>
        </p:spPr>
        <p:txBody>
          <a:bodyPr rtlCol="0">
            <a:normAutofit/>
          </a:bodyPr>
          <a:lstStyle/>
          <a:p>
            <a:pPr algn="l" rtl="0"/>
            <a:r>
              <a:rPr lang="pl-PL" sz="3200" dirty="0"/>
              <a:t>		https://docs.rs/regex/latest/regex/</a:t>
            </a:r>
          </a:p>
        </p:txBody>
      </p:sp>
    </p:spTree>
    <p:extLst>
      <p:ext uri="{BB962C8B-B14F-4D97-AF65-F5344CB8AC3E}">
        <p14:creationId xmlns:p14="http://schemas.microsoft.com/office/powerpoint/2010/main" val="317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5E55B142-55C5-849D-36FC-16A4AA060AFA}"/>
              </a:ext>
            </a:extLst>
          </p:cNvPr>
          <p:cNvPicPr>
            <a:picLocks noChangeAspect="1"/>
          </p:cNvPicPr>
          <p:nvPr/>
        </p:nvPicPr>
        <p:blipFill>
          <a:blip r:embed="rId3"/>
          <a:stretch>
            <a:fillRect/>
          </a:stretch>
        </p:blipFill>
        <p:spPr>
          <a:xfrm>
            <a:off x="1852176" y="2255202"/>
            <a:ext cx="9327951" cy="2519998"/>
          </a:xfrm>
          <a:prstGeom prst="rect">
            <a:avLst/>
          </a:prstGeom>
        </p:spPr>
      </p:pic>
    </p:spTree>
    <p:extLst>
      <p:ext uri="{BB962C8B-B14F-4D97-AF65-F5344CB8AC3E}">
        <p14:creationId xmlns:p14="http://schemas.microsoft.com/office/powerpoint/2010/main" val="239437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2F6B2AE8-78BE-6F0D-A588-911B3DE4BD6B}"/>
              </a:ext>
            </a:extLst>
          </p:cNvPr>
          <p:cNvPicPr>
            <a:picLocks noChangeAspect="1"/>
          </p:cNvPicPr>
          <p:nvPr/>
        </p:nvPicPr>
        <p:blipFill>
          <a:blip r:embed="rId3"/>
          <a:stretch>
            <a:fillRect/>
          </a:stretch>
        </p:blipFill>
        <p:spPr>
          <a:xfrm>
            <a:off x="1660124" y="1186247"/>
            <a:ext cx="8531441" cy="4485506"/>
          </a:xfrm>
          <a:prstGeom prst="rect">
            <a:avLst/>
          </a:prstGeom>
        </p:spPr>
      </p:pic>
    </p:spTree>
    <p:extLst>
      <p:ext uri="{BB962C8B-B14F-4D97-AF65-F5344CB8AC3E}">
        <p14:creationId xmlns:p14="http://schemas.microsoft.com/office/powerpoint/2010/main" val="253850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C0A6720-E708-008D-3A33-0A6427BC9113}"/>
              </a:ext>
            </a:extLst>
          </p:cNvPr>
          <p:cNvPicPr>
            <a:picLocks noChangeAspect="1"/>
          </p:cNvPicPr>
          <p:nvPr/>
        </p:nvPicPr>
        <p:blipFill>
          <a:blip r:embed="rId3"/>
          <a:stretch>
            <a:fillRect/>
          </a:stretch>
        </p:blipFill>
        <p:spPr>
          <a:xfrm>
            <a:off x="1338551" y="1557972"/>
            <a:ext cx="8459182" cy="3501708"/>
          </a:xfrm>
          <a:prstGeom prst="rect">
            <a:avLst/>
          </a:prstGeom>
        </p:spPr>
      </p:pic>
    </p:spTree>
    <p:extLst>
      <p:ext uri="{BB962C8B-B14F-4D97-AF65-F5344CB8AC3E}">
        <p14:creationId xmlns:p14="http://schemas.microsoft.com/office/powerpoint/2010/main" val="1250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93F9740-2A75-5535-D244-255BCAA7BE66}"/>
              </a:ext>
            </a:extLst>
          </p:cNvPr>
          <p:cNvPicPr>
            <a:picLocks noChangeAspect="1"/>
          </p:cNvPicPr>
          <p:nvPr/>
        </p:nvPicPr>
        <p:blipFill>
          <a:blip r:embed="rId3"/>
          <a:stretch>
            <a:fillRect/>
          </a:stretch>
        </p:blipFill>
        <p:spPr>
          <a:xfrm>
            <a:off x="1548427" y="1824037"/>
            <a:ext cx="9295786" cy="3012123"/>
          </a:xfrm>
          <a:prstGeom prst="rect">
            <a:avLst/>
          </a:prstGeom>
        </p:spPr>
      </p:pic>
    </p:spTree>
    <p:extLst>
      <p:ext uri="{BB962C8B-B14F-4D97-AF65-F5344CB8AC3E}">
        <p14:creationId xmlns:p14="http://schemas.microsoft.com/office/powerpoint/2010/main" val="428270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34AA1A3-32BE-0ED9-8C99-598B5C7E4170}"/>
              </a:ext>
            </a:extLst>
          </p:cNvPr>
          <p:cNvPicPr>
            <a:picLocks noChangeAspect="1"/>
          </p:cNvPicPr>
          <p:nvPr/>
        </p:nvPicPr>
        <p:blipFill>
          <a:blip r:embed="rId3"/>
          <a:stretch>
            <a:fillRect/>
          </a:stretch>
        </p:blipFill>
        <p:spPr>
          <a:xfrm>
            <a:off x="1487355" y="1655127"/>
            <a:ext cx="8239258" cy="3231833"/>
          </a:xfrm>
          <a:prstGeom prst="rect">
            <a:avLst/>
          </a:prstGeom>
        </p:spPr>
      </p:pic>
    </p:spTree>
    <p:extLst>
      <p:ext uri="{BB962C8B-B14F-4D97-AF65-F5344CB8AC3E}">
        <p14:creationId xmlns:p14="http://schemas.microsoft.com/office/powerpoint/2010/main" val="139661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79432C67-ABE6-5B2F-0F0D-397E58230F40}"/>
              </a:ext>
            </a:extLst>
          </p:cNvPr>
          <p:cNvPicPr>
            <a:picLocks noChangeAspect="1"/>
          </p:cNvPicPr>
          <p:nvPr/>
        </p:nvPicPr>
        <p:blipFill>
          <a:blip r:embed="rId3"/>
          <a:stretch>
            <a:fillRect/>
          </a:stretch>
        </p:blipFill>
        <p:spPr>
          <a:xfrm>
            <a:off x="1828800" y="1104900"/>
            <a:ext cx="8534400" cy="4648200"/>
          </a:xfrm>
          <a:prstGeom prst="rect">
            <a:avLst/>
          </a:prstGeom>
        </p:spPr>
      </p:pic>
    </p:spTree>
    <p:extLst>
      <p:ext uri="{BB962C8B-B14F-4D97-AF65-F5344CB8AC3E}">
        <p14:creationId xmlns:p14="http://schemas.microsoft.com/office/powerpoint/2010/main" val="42699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E3842C0-98B4-CD62-DF32-ADD5FA70AEC0}"/>
              </a:ext>
            </a:extLst>
          </p:cNvPr>
          <p:cNvPicPr>
            <a:picLocks noChangeAspect="1"/>
          </p:cNvPicPr>
          <p:nvPr/>
        </p:nvPicPr>
        <p:blipFill>
          <a:blip r:embed="rId3"/>
          <a:stretch>
            <a:fillRect/>
          </a:stretch>
        </p:blipFill>
        <p:spPr>
          <a:xfrm>
            <a:off x="2171700" y="1114425"/>
            <a:ext cx="7848600" cy="4629150"/>
          </a:xfrm>
          <a:prstGeom prst="rect">
            <a:avLst/>
          </a:prstGeom>
        </p:spPr>
      </p:pic>
    </p:spTree>
    <p:extLst>
      <p:ext uri="{BB962C8B-B14F-4D97-AF65-F5344CB8AC3E}">
        <p14:creationId xmlns:p14="http://schemas.microsoft.com/office/powerpoint/2010/main" val="283240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85215357-6261-751B-FE54-399AAE105C39}"/>
              </a:ext>
            </a:extLst>
          </p:cNvPr>
          <p:cNvPicPr>
            <a:picLocks noChangeAspect="1"/>
          </p:cNvPicPr>
          <p:nvPr/>
        </p:nvPicPr>
        <p:blipFill>
          <a:blip r:embed="rId3"/>
          <a:stretch>
            <a:fillRect/>
          </a:stretch>
        </p:blipFill>
        <p:spPr>
          <a:xfrm>
            <a:off x="2120138" y="866660"/>
            <a:ext cx="7951723" cy="4878955"/>
          </a:xfrm>
          <a:prstGeom prst="rect">
            <a:avLst/>
          </a:prstGeom>
        </p:spPr>
      </p:pic>
    </p:spTree>
    <p:extLst>
      <p:ext uri="{BB962C8B-B14F-4D97-AF65-F5344CB8AC3E}">
        <p14:creationId xmlns:p14="http://schemas.microsoft.com/office/powerpoint/2010/main" val="85147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7616617F-8F06-1FCC-A57E-293299BFF549}"/>
              </a:ext>
            </a:extLst>
          </p:cNvPr>
          <p:cNvPicPr>
            <a:picLocks noChangeAspect="1"/>
          </p:cNvPicPr>
          <p:nvPr/>
        </p:nvPicPr>
        <p:blipFill>
          <a:blip r:embed="rId3"/>
          <a:stretch>
            <a:fillRect/>
          </a:stretch>
        </p:blipFill>
        <p:spPr>
          <a:xfrm>
            <a:off x="419877" y="2022139"/>
            <a:ext cx="11579290" cy="2813721"/>
          </a:xfrm>
          <a:prstGeom prst="rect">
            <a:avLst/>
          </a:prstGeom>
        </p:spPr>
      </p:pic>
    </p:spTree>
    <p:extLst>
      <p:ext uri="{BB962C8B-B14F-4D97-AF65-F5344CB8AC3E}">
        <p14:creationId xmlns:p14="http://schemas.microsoft.com/office/powerpoint/2010/main" val="191748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822392" y="1331920"/>
            <a:ext cx="11745157" cy="2283023"/>
          </a:xfrm>
        </p:spPr>
        <p:txBody>
          <a:bodyPr rtlCol="0">
            <a:normAutofit/>
          </a:bodyPr>
          <a:lstStyle/>
          <a:p>
            <a:pPr algn="l" rtl="0"/>
            <a:r>
              <a:rPr lang="pl-PL" sz="3200" dirty="0"/>
              <a:t>		</a:t>
            </a:r>
            <a:r>
              <a:rPr lang="pl-PL" sz="3200" dirty="0" err="1"/>
              <a:t>impl</a:t>
            </a:r>
            <a:r>
              <a:rPr lang="pl-PL" sz="3200" dirty="0"/>
              <a:t> – funkcjonalność dla typu danych</a:t>
            </a:r>
          </a:p>
        </p:txBody>
      </p:sp>
    </p:spTree>
    <p:extLst>
      <p:ext uri="{BB962C8B-B14F-4D97-AF65-F5344CB8AC3E}">
        <p14:creationId xmlns:p14="http://schemas.microsoft.com/office/powerpoint/2010/main" val="41762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092392" y="1382720"/>
            <a:ext cx="11745157" cy="2283023"/>
          </a:xfrm>
        </p:spPr>
        <p:txBody>
          <a:bodyPr rtlCol="0">
            <a:normAutofit/>
          </a:bodyPr>
          <a:lstStyle/>
          <a:p>
            <a:pPr algn="l" rtl="0"/>
            <a:r>
              <a:rPr lang="pl-PL" sz="3200" dirty="0"/>
              <a:t>		</a:t>
            </a:r>
            <a:r>
              <a:rPr lang="pl-PL" sz="3200" dirty="0" err="1"/>
              <a:t>impl</a:t>
            </a:r>
            <a:r>
              <a:rPr lang="pl-PL" sz="3200" dirty="0"/>
              <a:t> – metody dla struktur </a:t>
            </a:r>
          </a:p>
        </p:txBody>
      </p:sp>
    </p:spTree>
    <p:extLst>
      <p:ext uri="{BB962C8B-B14F-4D97-AF65-F5344CB8AC3E}">
        <p14:creationId xmlns:p14="http://schemas.microsoft.com/office/powerpoint/2010/main" val="20858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7AE2A95C-27E6-EA0D-C89A-440584991AD5}"/>
              </a:ext>
            </a:extLst>
          </p:cNvPr>
          <p:cNvPicPr>
            <a:picLocks noChangeAspect="1"/>
          </p:cNvPicPr>
          <p:nvPr/>
        </p:nvPicPr>
        <p:blipFill>
          <a:blip r:embed="rId3"/>
          <a:stretch>
            <a:fillRect/>
          </a:stretch>
        </p:blipFill>
        <p:spPr>
          <a:xfrm>
            <a:off x="2489676" y="853054"/>
            <a:ext cx="7212647" cy="5151891"/>
          </a:xfrm>
          <a:prstGeom prst="rect">
            <a:avLst/>
          </a:prstGeom>
        </p:spPr>
      </p:pic>
    </p:spTree>
    <p:extLst>
      <p:ext uri="{BB962C8B-B14F-4D97-AF65-F5344CB8AC3E}">
        <p14:creationId xmlns:p14="http://schemas.microsoft.com/office/powerpoint/2010/main" val="422667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ust vs Python: Which One Is Best for Your Project?">
            <a:extLst>
              <a:ext uri="{FF2B5EF4-FFF2-40B4-BE49-F238E27FC236}">
                <a16:creationId xmlns:a16="http://schemas.microsoft.com/office/drawing/2014/main" id="{3A6687A7-C818-6B03-26E4-79CC86C6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161" y="934565"/>
            <a:ext cx="8842899" cy="498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51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47516E0-1753-41FE-37F6-303C6D66AD48}"/>
              </a:ext>
            </a:extLst>
          </p:cNvPr>
          <p:cNvPicPr>
            <a:picLocks noChangeAspect="1"/>
          </p:cNvPicPr>
          <p:nvPr/>
        </p:nvPicPr>
        <p:blipFill>
          <a:blip r:embed="rId3"/>
          <a:stretch>
            <a:fillRect/>
          </a:stretch>
        </p:blipFill>
        <p:spPr>
          <a:xfrm>
            <a:off x="4109476" y="661491"/>
            <a:ext cx="3337804" cy="5535017"/>
          </a:xfrm>
          <a:prstGeom prst="rect">
            <a:avLst/>
          </a:prstGeom>
        </p:spPr>
      </p:pic>
    </p:spTree>
    <p:extLst>
      <p:ext uri="{BB962C8B-B14F-4D97-AF65-F5344CB8AC3E}">
        <p14:creationId xmlns:p14="http://schemas.microsoft.com/office/powerpoint/2010/main" val="142850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B2B14E10-281E-8424-5C5D-BD04D6A7BEE7}"/>
              </a:ext>
            </a:extLst>
          </p:cNvPr>
          <p:cNvPicPr>
            <a:picLocks noChangeAspect="1"/>
          </p:cNvPicPr>
          <p:nvPr/>
        </p:nvPicPr>
        <p:blipFill>
          <a:blip r:embed="rId3"/>
          <a:stretch>
            <a:fillRect/>
          </a:stretch>
        </p:blipFill>
        <p:spPr>
          <a:xfrm>
            <a:off x="4806888" y="635159"/>
            <a:ext cx="2578224" cy="5587682"/>
          </a:xfrm>
          <a:prstGeom prst="rect">
            <a:avLst/>
          </a:prstGeom>
        </p:spPr>
      </p:pic>
    </p:spTree>
    <p:extLst>
      <p:ext uri="{BB962C8B-B14F-4D97-AF65-F5344CB8AC3E}">
        <p14:creationId xmlns:p14="http://schemas.microsoft.com/office/powerpoint/2010/main" val="270439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6A81293B-0987-7C86-EA54-6A6C28BE6A9C}"/>
              </a:ext>
            </a:extLst>
          </p:cNvPr>
          <p:cNvPicPr>
            <a:picLocks noChangeAspect="1"/>
          </p:cNvPicPr>
          <p:nvPr/>
        </p:nvPicPr>
        <p:blipFill>
          <a:blip r:embed="rId3"/>
          <a:stretch>
            <a:fillRect/>
          </a:stretch>
        </p:blipFill>
        <p:spPr>
          <a:xfrm>
            <a:off x="2843212" y="1252537"/>
            <a:ext cx="6505575" cy="4352925"/>
          </a:xfrm>
          <a:prstGeom prst="rect">
            <a:avLst/>
          </a:prstGeom>
        </p:spPr>
      </p:pic>
    </p:spTree>
    <p:extLst>
      <p:ext uri="{BB962C8B-B14F-4D97-AF65-F5344CB8AC3E}">
        <p14:creationId xmlns:p14="http://schemas.microsoft.com/office/powerpoint/2010/main" val="124354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1903267C-5358-561C-EB69-D013DC0174AA}"/>
              </a:ext>
            </a:extLst>
          </p:cNvPr>
          <p:cNvSpPr txBox="1"/>
          <p:nvPr/>
        </p:nvSpPr>
        <p:spPr>
          <a:xfrm>
            <a:off x="1409281" y="1794657"/>
            <a:ext cx="8973104" cy="1477328"/>
          </a:xfrm>
          <a:prstGeom prst="rect">
            <a:avLst/>
          </a:prstGeom>
          <a:noFill/>
          <a:ln>
            <a:solidFill>
              <a:schemeClr val="bg2"/>
            </a:solidFill>
          </a:ln>
        </p:spPr>
        <p:txBody>
          <a:bodyPr wrap="square">
            <a:spAutoFit/>
          </a:bodyPr>
          <a:lstStyle/>
          <a:p>
            <a:r>
              <a:rPr lang="pl-PL" dirty="0"/>
              <a:t>Jedną z rzeczy która odróżnia </a:t>
            </a:r>
            <a:r>
              <a:rPr lang="pl-PL" dirty="0" err="1"/>
              <a:t>Rusta</a:t>
            </a:r>
            <a:r>
              <a:rPr lang="pl-PL" dirty="0"/>
              <a:t> od innych języków programowania jest wykorzystanie specjalnego paradygmatu, czy też zestawu koncepcji, pomagającego w zorganizowaniu i optymalizacji procesu zarządzania pamięcią.</a:t>
            </a:r>
          </a:p>
          <a:p>
            <a:endParaRPr lang="pl-PL" dirty="0"/>
          </a:p>
          <a:p>
            <a:r>
              <a:rPr lang="pl-PL" dirty="0"/>
              <a:t>W tym miejscu przyjrzymy się reakcjom kompilatora sprawdzającego nasz kod. </a:t>
            </a:r>
          </a:p>
        </p:txBody>
      </p:sp>
    </p:spTree>
    <p:extLst>
      <p:ext uri="{BB962C8B-B14F-4D97-AF65-F5344CB8AC3E}">
        <p14:creationId xmlns:p14="http://schemas.microsoft.com/office/powerpoint/2010/main" val="56287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2E50B227-C124-4854-2E10-A3B0F1ACFD88}"/>
              </a:ext>
            </a:extLst>
          </p:cNvPr>
          <p:cNvSpPr txBox="1"/>
          <p:nvPr/>
        </p:nvSpPr>
        <p:spPr>
          <a:xfrm>
            <a:off x="2521259" y="2371169"/>
            <a:ext cx="8689018" cy="1477328"/>
          </a:xfrm>
          <a:prstGeom prst="rect">
            <a:avLst/>
          </a:prstGeom>
          <a:noFill/>
          <a:ln>
            <a:solidFill>
              <a:schemeClr val="bg2"/>
            </a:solidFill>
          </a:ln>
        </p:spPr>
        <p:txBody>
          <a:bodyPr wrap="square">
            <a:spAutoFit/>
          </a:bodyPr>
          <a:lstStyle/>
          <a:p>
            <a:r>
              <a:rPr lang="pl-PL" dirty="0"/>
              <a:t>Tworząc nową instancję jakiegoś typu i przypisując ją do zmiennej sprawia, że stworzony zostaje pewien zasób pamięci który kompilator będzie próbował zweryfikować. Weryfikacja ta odbędzie się na podstawie czegoś co nazywamy </a:t>
            </a:r>
            <a:r>
              <a:rPr lang="pl-PL" dirty="0" err="1"/>
              <a:t>lifetime</a:t>
            </a:r>
            <a:r>
              <a:rPr lang="pl-PL" dirty="0"/>
              <a:t>, czyli czasem życia danego zasobu. Zmienna do której przypisaliśmy zasób jest tutaj nazywana właścicielem (ang. </a:t>
            </a:r>
            <a:r>
              <a:rPr lang="pl-PL" dirty="0" err="1"/>
              <a:t>owner</a:t>
            </a:r>
            <a:r>
              <a:rPr lang="pl-PL" dirty="0"/>
              <a:t>) zasobu.</a:t>
            </a:r>
          </a:p>
        </p:txBody>
      </p:sp>
    </p:spTree>
    <p:extLst>
      <p:ext uri="{BB962C8B-B14F-4D97-AF65-F5344CB8AC3E}">
        <p14:creationId xmlns:p14="http://schemas.microsoft.com/office/powerpoint/2010/main" val="175396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95CDBB3-4780-20E8-D9C6-4E02D06D530B}"/>
              </a:ext>
            </a:extLst>
          </p:cNvPr>
          <p:cNvPicPr>
            <a:picLocks noChangeAspect="1"/>
          </p:cNvPicPr>
          <p:nvPr/>
        </p:nvPicPr>
        <p:blipFill>
          <a:blip r:embed="rId3"/>
          <a:stretch>
            <a:fillRect/>
          </a:stretch>
        </p:blipFill>
        <p:spPr>
          <a:xfrm>
            <a:off x="2097197" y="2224087"/>
            <a:ext cx="7623066" cy="2534344"/>
          </a:xfrm>
          <a:prstGeom prst="rect">
            <a:avLst/>
          </a:prstGeom>
        </p:spPr>
      </p:pic>
    </p:spTree>
    <p:extLst>
      <p:ext uri="{BB962C8B-B14F-4D97-AF65-F5344CB8AC3E}">
        <p14:creationId xmlns:p14="http://schemas.microsoft.com/office/powerpoint/2010/main" val="196615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5709496-123B-5A35-034C-CE2FFC79887F}"/>
              </a:ext>
            </a:extLst>
          </p:cNvPr>
          <p:cNvSpPr txBox="1"/>
          <p:nvPr/>
        </p:nvSpPr>
        <p:spPr>
          <a:xfrm>
            <a:off x="1482571" y="1540173"/>
            <a:ext cx="7668086" cy="3139321"/>
          </a:xfrm>
          <a:prstGeom prst="rect">
            <a:avLst/>
          </a:prstGeom>
          <a:noFill/>
          <a:ln>
            <a:solidFill>
              <a:schemeClr val="bg2"/>
            </a:solidFill>
          </a:ln>
        </p:spPr>
        <p:txBody>
          <a:bodyPr wrap="square">
            <a:spAutoFit/>
          </a:bodyPr>
          <a:lstStyle/>
          <a:p>
            <a:r>
              <a:rPr lang="pl-PL" dirty="0" err="1"/>
              <a:t>Rust</a:t>
            </a:r>
            <a:r>
              <a:rPr lang="pl-PL" dirty="0"/>
              <a:t> korzysta z końca danego zasięgu (ang. </a:t>
            </a:r>
            <a:r>
              <a:rPr lang="pl-PL" dirty="0" err="1"/>
              <a:t>scope</a:t>
            </a:r>
            <a:r>
              <a:rPr lang="pl-PL" dirty="0"/>
              <a:t>) jako miejsca w którym następuje dekonstrukcja i </a:t>
            </a:r>
            <a:r>
              <a:rPr lang="pl-PL" dirty="0" err="1"/>
              <a:t>dealokacja</a:t>
            </a:r>
            <a:r>
              <a:rPr lang="pl-PL" dirty="0"/>
              <a:t> zasobu.</a:t>
            </a:r>
          </a:p>
          <a:p>
            <a:endParaRPr lang="pl-PL" dirty="0"/>
          </a:p>
          <a:p>
            <a:r>
              <a:rPr lang="pl-PL" dirty="0"/>
              <a:t>Termin opisujący ten proces dekonstrukcji i </a:t>
            </a:r>
            <a:r>
              <a:rPr lang="pl-PL" dirty="0" err="1"/>
              <a:t>dealokacji</a:t>
            </a:r>
            <a:r>
              <a:rPr lang="pl-PL" dirty="0"/>
              <a:t> zasobu to drop, czy wypuszczanie.</a:t>
            </a:r>
          </a:p>
          <a:p>
            <a:endParaRPr lang="pl-PL" dirty="0"/>
          </a:p>
          <a:p>
            <a:r>
              <a:rPr lang="pl-PL" dirty="0"/>
              <a:t>Kilka szczegółów:</a:t>
            </a:r>
          </a:p>
          <a:p>
            <a:endParaRPr lang="pl-PL" dirty="0"/>
          </a:p>
          <a:p>
            <a:pPr marL="285750" indent="-285750">
              <a:buFont typeface="Arial" panose="020B0604020202020204" pitchFamily="34" charset="0"/>
              <a:buChar char="•"/>
            </a:pPr>
            <a:r>
              <a:rPr lang="pl-PL" dirty="0"/>
              <a:t>W </a:t>
            </a:r>
            <a:r>
              <a:rPr lang="pl-PL" dirty="0" err="1"/>
              <a:t>Ruscie</a:t>
            </a:r>
            <a:r>
              <a:rPr lang="pl-PL" dirty="0"/>
              <a:t> nie ma </a:t>
            </a:r>
            <a:r>
              <a:rPr lang="pl-PL" dirty="0" err="1"/>
              <a:t>odśmiecania</a:t>
            </a:r>
            <a:r>
              <a:rPr lang="pl-PL" dirty="0"/>
              <a:t> pamięci.</a:t>
            </a:r>
          </a:p>
          <a:p>
            <a:pPr marL="285750" indent="-285750">
              <a:buFont typeface="Arial" panose="020B0604020202020204" pitchFamily="34" charset="0"/>
              <a:buChar char="•"/>
            </a:pPr>
            <a:r>
              <a:rPr lang="pl-PL" dirty="0"/>
              <a:t>Opisany wyżej model jest też nazywany "RAII" w środowisku C++. Jest to skrót od angielskiego: "Resource </a:t>
            </a:r>
            <a:r>
              <a:rPr lang="pl-PL" dirty="0" err="1"/>
              <a:t>Acquisition</a:t>
            </a:r>
            <a:r>
              <a:rPr lang="pl-PL" dirty="0"/>
              <a:t> </a:t>
            </a:r>
            <a:r>
              <a:rPr lang="pl-PL" dirty="0" err="1"/>
              <a:t>Is</a:t>
            </a:r>
            <a:r>
              <a:rPr lang="pl-PL" dirty="0"/>
              <a:t> </a:t>
            </a:r>
            <a:r>
              <a:rPr lang="pl-PL" dirty="0" err="1"/>
              <a:t>Initialization</a:t>
            </a:r>
            <a:r>
              <a:rPr lang="pl-PL" dirty="0"/>
              <a:t>".</a:t>
            </a:r>
          </a:p>
        </p:txBody>
      </p:sp>
    </p:spTree>
    <p:extLst>
      <p:ext uri="{BB962C8B-B14F-4D97-AF65-F5344CB8AC3E}">
        <p14:creationId xmlns:p14="http://schemas.microsoft.com/office/powerpoint/2010/main" val="13409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78A2E80-C6ED-2B0B-FD5F-F994FEAB033D}"/>
              </a:ext>
            </a:extLst>
          </p:cNvPr>
          <p:cNvPicPr>
            <a:picLocks noChangeAspect="1"/>
          </p:cNvPicPr>
          <p:nvPr/>
        </p:nvPicPr>
        <p:blipFill>
          <a:blip r:embed="rId3"/>
          <a:stretch>
            <a:fillRect/>
          </a:stretch>
        </p:blipFill>
        <p:spPr>
          <a:xfrm>
            <a:off x="2858355" y="1178187"/>
            <a:ext cx="6475290" cy="4764539"/>
          </a:xfrm>
          <a:prstGeom prst="rect">
            <a:avLst/>
          </a:prstGeom>
        </p:spPr>
      </p:pic>
    </p:spTree>
    <p:extLst>
      <p:ext uri="{BB962C8B-B14F-4D97-AF65-F5344CB8AC3E}">
        <p14:creationId xmlns:p14="http://schemas.microsoft.com/office/powerpoint/2010/main" val="209793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1BEE4AD9-4954-47EA-8DB6-E037FDE159F5}"/>
              </a:ext>
            </a:extLst>
          </p:cNvPr>
          <p:cNvSpPr txBox="1"/>
          <p:nvPr/>
        </p:nvSpPr>
        <p:spPr>
          <a:xfrm>
            <a:off x="1447060" y="1737272"/>
            <a:ext cx="8546975" cy="2585323"/>
          </a:xfrm>
          <a:prstGeom prst="rect">
            <a:avLst/>
          </a:prstGeom>
          <a:noFill/>
          <a:ln>
            <a:solidFill>
              <a:schemeClr val="bg2"/>
            </a:solidFill>
          </a:ln>
        </p:spPr>
        <p:txBody>
          <a:bodyPr wrap="square">
            <a:spAutoFit/>
          </a:bodyPr>
          <a:lstStyle/>
          <a:p>
            <a:r>
              <a:rPr lang="pl-PL" dirty="0"/>
              <a:t>Kiedy zasób jakiejś struktury zostaje wypuszczony (ang. </a:t>
            </a:r>
            <a:r>
              <a:rPr lang="pl-PL" dirty="0" err="1"/>
              <a:t>dropped</a:t>
            </a:r>
            <a:r>
              <a:rPr lang="pl-PL" dirty="0"/>
              <a:t>), najpierw wypuszczona musi zostać ta struktura a dopiero potem osobno wypuszczane zostają jej obiekty podrzędne. I tak do samego końca hierarchii.</a:t>
            </a:r>
          </a:p>
          <a:p>
            <a:endParaRPr lang="pl-PL" dirty="0"/>
          </a:p>
          <a:p>
            <a:r>
              <a:rPr lang="pl-PL" dirty="0"/>
              <a:t>Kilka szczegółów:</a:t>
            </a:r>
          </a:p>
          <a:p>
            <a:endParaRPr lang="pl-PL" dirty="0"/>
          </a:p>
          <a:p>
            <a:pPr marL="285750" indent="-285750">
              <a:buFont typeface="Arial" panose="020B0604020202020204" pitchFamily="34" charset="0"/>
              <a:buChar char="•"/>
            </a:pPr>
            <a:r>
              <a:rPr lang="pl-PL" dirty="0"/>
              <a:t>Dokonując automatycznego zwalniania pamięci, </a:t>
            </a:r>
            <a:r>
              <a:rPr lang="pl-PL" dirty="0" err="1"/>
              <a:t>Rust</a:t>
            </a:r>
            <a:r>
              <a:rPr lang="pl-PL" dirty="0"/>
              <a:t> pomaga drastycznie zmniejszyć ryzyko wycieków pamięci.</a:t>
            </a:r>
          </a:p>
          <a:p>
            <a:pPr marL="285750" indent="-285750">
              <a:buFont typeface="Arial" panose="020B0604020202020204" pitchFamily="34" charset="0"/>
              <a:buChar char="•"/>
            </a:pPr>
            <a:r>
              <a:rPr lang="pl-PL" dirty="0"/>
              <a:t>Zasoby pamięci mogą być wypuszczone tylko raz.</a:t>
            </a:r>
          </a:p>
        </p:txBody>
      </p:sp>
    </p:spTree>
    <p:extLst>
      <p:ext uri="{BB962C8B-B14F-4D97-AF65-F5344CB8AC3E}">
        <p14:creationId xmlns:p14="http://schemas.microsoft.com/office/powerpoint/2010/main" val="9009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86912E4-9F86-9EE9-915F-3AC0BD9B2C80}"/>
              </a:ext>
            </a:extLst>
          </p:cNvPr>
          <p:cNvPicPr>
            <a:picLocks noChangeAspect="1"/>
          </p:cNvPicPr>
          <p:nvPr/>
        </p:nvPicPr>
        <p:blipFill>
          <a:blip r:embed="rId3"/>
          <a:stretch>
            <a:fillRect/>
          </a:stretch>
        </p:blipFill>
        <p:spPr>
          <a:xfrm>
            <a:off x="2965143" y="1315605"/>
            <a:ext cx="5755088" cy="3889900"/>
          </a:xfrm>
          <a:prstGeom prst="rect">
            <a:avLst/>
          </a:prstGeom>
        </p:spPr>
      </p:pic>
    </p:spTree>
    <p:extLst>
      <p:ext uri="{BB962C8B-B14F-4D97-AF65-F5344CB8AC3E}">
        <p14:creationId xmlns:p14="http://schemas.microsoft.com/office/powerpoint/2010/main" val="351460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B74A128-F329-DB5C-0428-3D9FB6C80BF0}"/>
              </a:ext>
            </a:extLst>
          </p:cNvPr>
          <p:cNvPicPr>
            <a:picLocks noChangeAspect="1"/>
          </p:cNvPicPr>
          <p:nvPr/>
        </p:nvPicPr>
        <p:blipFill>
          <a:blip r:embed="rId3"/>
          <a:stretch>
            <a:fillRect/>
          </a:stretch>
        </p:blipFill>
        <p:spPr>
          <a:xfrm>
            <a:off x="3118494" y="942640"/>
            <a:ext cx="7286136" cy="5276168"/>
          </a:xfrm>
          <a:prstGeom prst="rect">
            <a:avLst/>
          </a:prstGeom>
        </p:spPr>
      </p:pic>
    </p:spTree>
    <p:extLst>
      <p:ext uri="{BB962C8B-B14F-4D97-AF65-F5344CB8AC3E}">
        <p14:creationId xmlns:p14="http://schemas.microsoft.com/office/powerpoint/2010/main" val="416710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97442B9F-F0F8-D2C6-461E-2DAACC442883}"/>
              </a:ext>
            </a:extLst>
          </p:cNvPr>
          <p:cNvPicPr>
            <a:picLocks noChangeAspect="1"/>
          </p:cNvPicPr>
          <p:nvPr/>
        </p:nvPicPr>
        <p:blipFill>
          <a:blip r:embed="rId3"/>
          <a:stretch>
            <a:fillRect/>
          </a:stretch>
        </p:blipFill>
        <p:spPr>
          <a:xfrm>
            <a:off x="3302492" y="1062569"/>
            <a:ext cx="6297861" cy="4732861"/>
          </a:xfrm>
          <a:prstGeom prst="rect">
            <a:avLst/>
          </a:prstGeom>
        </p:spPr>
      </p:pic>
    </p:spTree>
    <p:extLst>
      <p:ext uri="{BB962C8B-B14F-4D97-AF65-F5344CB8AC3E}">
        <p14:creationId xmlns:p14="http://schemas.microsoft.com/office/powerpoint/2010/main" val="62198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F1999B67-5C1B-778C-582A-FA5D79DF4FB7}"/>
              </a:ext>
            </a:extLst>
          </p:cNvPr>
          <p:cNvSpPr txBox="1"/>
          <p:nvPr/>
        </p:nvSpPr>
        <p:spPr>
          <a:xfrm>
            <a:off x="1287262" y="1540172"/>
            <a:ext cx="7863395" cy="3139321"/>
          </a:xfrm>
          <a:prstGeom prst="rect">
            <a:avLst/>
          </a:prstGeom>
          <a:noFill/>
          <a:ln>
            <a:solidFill>
              <a:schemeClr val="bg2"/>
            </a:solidFill>
          </a:ln>
        </p:spPr>
        <p:txBody>
          <a:bodyPr wrap="square">
            <a:spAutoFit/>
          </a:bodyPr>
          <a:lstStyle/>
          <a:p>
            <a:r>
              <a:rPr lang="pl-PL" dirty="0"/>
              <a:t>Kiedy zmienna zostaje wysłana jako argument do funkcji, własność zasobu tej zmiennej zostaje przeniesiona do odpowiedniego parametru w ramach tej funkcji.</a:t>
            </a:r>
          </a:p>
          <a:p>
            <a:endParaRPr lang="pl-PL" dirty="0"/>
          </a:p>
          <a:p>
            <a:r>
              <a:rPr lang="pl-PL" dirty="0"/>
              <a:t>Po takim przeniesieniu (ang. </a:t>
            </a:r>
            <a:r>
              <a:rPr lang="pl-PL" dirty="0" err="1"/>
              <a:t>move</a:t>
            </a:r>
            <a:r>
              <a:rPr lang="pl-PL" dirty="0"/>
              <a:t>) zmienna w jej oryginalnym wydaniu nie może zostać ponownie wykorzystana.</a:t>
            </a:r>
          </a:p>
          <a:p>
            <a:endParaRPr lang="pl-PL" dirty="0"/>
          </a:p>
          <a:p>
            <a:r>
              <a:rPr lang="pl-PL" dirty="0"/>
              <a:t>Kilka szczegółów:</a:t>
            </a:r>
          </a:p>
          <a:p>
            <a:endParaRPr lang="pl-PL" dirty="0"/>
          </a:p>
          <a:p>
            <a:r>
              <a:rPr lang="pl-PL" dirty="0"/>
              <a:t>Podczas przenoszenia własności, wartość właściciela zasobu na stosie zostaje skopiowana na stos wywoływanej funkcji.</a:t>
            </a:r>
          </a:p>
        </p:txBody>
      </p:sp>
    </p:spTree>
    <p:extLst>
      <p:ext uri="{BB962C8B-B14F-4D97-AF65-F5344CB8AC3E}">
        <p14:creationId xmlns:p14="http://schemas.microsoft.com/office/powerpoint/2010/main" val="403962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E0DB5EF0-701F-6B1A-3CBD-383D134B1833}"/>
              </a:ext>
            </a:extLst>
          </p:cNvPr>
          <p:cNvSpPr txBox="1"/>
          <p:nvPr/>
        </p:nvSpPr>
        <p:spPr>
          <a:xfrm>
            <a:off x="3038383" y="3063666"/>
            <a:ext cx="6112274" cy="646331"/>
          </a:xfrm>
          <a:prstGeom prst="rect">
            <a:avLst/>
          </a:prstGeom>
          <a:noFill/>
          <a:ln>
            <a:solidFill>
              <a:schemeClr val="bg2"/>
            </a:solidFill>
          </a:ln>
        </p:spPr>
        <p:txBody>
          <a:bodyPr wrap="square">
            <a:spAutoFit/>
          </a:bodyPr>
          <a:lstStyle/>
          <a:p>
            <a:r>
              <a:rPr lang="pl-PL" b="0" i="0" dirty="0">
                <a:solidFill>
                  <a:srgbClr val="333333"/>
                </a:solidFill>
                <a:effectLst/>
                <a:latin typeface="IBM Plex Serif" panose="02060503050406000203" pitchFamily="18" charset="-18"/>
              </a:rPr>
              <a:t>Funkcja może też zwrócić własność nad danym zasobem.</a:t>
            </a:r>
            <a:endParaRPr lang="pl-PL" dirty="0"/>
          </a:p>
        </p:txBody>
      </p:sp>
    </p:spTree>
    <p:extLst>
      <p:ext uri="{BB962C8B-B14F-4D97-AF65-F5344CB8AC3E}">
        <p14:creationId xmlns:p14="http://schemas.microsoft.com/office/powerpoint/2010/main" val="21721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CDECD63-0B48-5FED-BA47-4CF1E9D2D41C}"/>
              </a:ext>
            </a:extLst>
          </p:cNvPr>
          <p:cNvPicPr>
            <a:picLocks noChangeAspect="1"/>
          </p:cNvPicPr>
          <p:nvPr/>
        </p:nvPicPr>
        <p:blipFill>
          <a:blip r:embed="rId3"/>
          <a:stretch>
            <a:fillRect/>
          </a:stretch>
        </p:blipFill>
        <p:spPr>
          <a:xfrm>
            <a:off x="3262312" y="1843087"/>
            <a:ext cx="5667375" cy="3171825"/>
          </a:xfrm>
          <a:prstGeom prst="rect">
            <a:avLst/>
          </a:prstGeom>
        </p:spPr>
      </p:pic>
    </p:spTree>
    <p:extLst>
      <p:ext uri="{BB962C8B-B14F-4D97-AF65-F5344CB8AC3E}">
        <p14:creationId xmlns:p14="http://schemas.microsoft.com/office/powerpoint/2010/main" val="124507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07040801-505E-60A0-5975-CA211BD63D44}"/>
              </a:ext>
            </a:extLst>
          </p:cNvPr>
          <p:cNvSpPr txBox="1"/>
          <p:nvPr/>
        </p:nvSpPr>
        <p:spPr>
          <a:xfrm>
            <a:off x="2230885" y="2456402"/>
            <a:ext cx="7730230" cy="1754326"/>
          </a:xfrm>
          <a:prstGeom prst="rect">
            <a:avLst/>
          </a:prstGeom>
          <a:noFill/>
          <a:ln>
            <a:solidFill>
              <a:schemeClr val="bg2"/>
            </a:solidFill>
          </a:ln>
        </p:spPr>
        <p:txBody>
          <a:bodyPr wrap="square">
            <a:spAutoFit/>
          </a:bodyPr>
          <a:lstStyle/>
          <a:p>
            <a:r>
              <a:rPr lang="pl-PL" dirty="0"/>
              <a:t>Referencje pozwalają nam pożyczyć dostęp do zasobu, a dokładniej do odczytu danego zasobu. Żeby stworzyć referencję wystarczy użyć operatora &amp;.</a:t>
            </a:r>
          </a:p>
          <a:p>
            <a:endParaRPr lang="pl-PL" dirty="0"/>
          </a:p>
          <a:p>
            <a:r>
              <a:rPr lang="pl-PL" dirty="0"/>
              <a:t>Referencje obowiązują te same zasady wypuszczania z pamięci co inne zasoby.</a:t>
            </a:r>
          </a:p>
        </p:txBody>
      </p:sp>
    </p:spTree>
    <p:extLst>
      <p:ext uri="{BB962C8B-B14F-4D97-AF65-F5344CB8AC3E}">
        <p14:creationId xmlns:p14="http://schemas.microsoft.com/office/powerpoint/2010/main" val="212933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25D9F99-0A6C-3EFB-5E72-E06BE4A17539}"/>
              </a:ext>
            </a:extLst>
          </p:cNvPr>
          <p:cNvPicPr>
            <a:picLocks noChangeAspect="1"/>
          </p:cNvPicPr>
          <p:nvPr/>
        </p:nvPicPr>
        <p:blipFill>
          <a:blip r:embed="rId3"/>
          <a:stretch>
            <a:fillRect/>
          </a:stretch>
        </p:blipFill>
        <p:spPr>
          <a:xfrm>
            <a:off x="2805343" y="901962"/>
            <a:ext cx="6135903" cy="4681190"/>
          </a:xfrm>
          <a:prstGeom prst="rect">
            <a:avLst/>
          </a:prstGeom>
        </p:spPr>
      </p:pic>
    </p:spTree>
    <p:extLst>
      <p:ext uri="{BB962C8B-B14F-4D97-AF65-F5344CB8AC3E}">
        <p14:creationId xmlns:p14="http://schemas.microsoft.com/office/powerpoint/2010/main" val="366502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DD7FD72A-38B3-FFAD-AFE7-A373C6307ED2}"/>
              </a:ext>
            </a:extLst>
          </p:cNvPr>
          <p:cNvSpPr txBox="1"/>
          <p:nvPr/>
        </p:nvSpPr>
        <p:spPr>
          <a:xfrm>
            <a:off x="2183907" y="1678671"/>
            <a:ext cx="6966750" cy="3505888"/>
          </a:xfrm>
          <a:prstGeom prst="rect">
            <a:avLst/>
          </a:prstGeom>
          <a:noFill/>
          <a:ln>
            <a:solidFill>
              <a:schemeClr val="bg2"/>
            </a:solidFill>
          </a:ln>
        </p:spPr>
        <p:txBody>
          <a:bodyPr wrap="square">
            <a:spAutoFit/>
          </a:bodyPr>
          <a:lstStyle/>
          <a:p>
            <a:r>
              <a:rPr lang="pl-PL" dirty="0"/>
              <a:t>Możemy też pożyczyć dany zasób w sposób który pozwoli nam na dokonywanie zmian, czyli tzw. mutowanie. Dokonamy tego używając operatora '&amp;</a:t>
            </a:r>
            <a:r>
              <a:rPr lang="pl-PL" dirty="0" err="1"/>
              <a:t>mut</a:t>
            </a:r>
            <a:r>
              <a:rPr lang="pl-PL" dirty="0"/>
              <a:t>'.</a:t>
            </a:r>
          </a:p>
          <a:p>
            <a:endParaRPr lang="pl-PL" dirty="0"/>
          </a:p>
          <a:p>
            <a:r>
              <a:rPr lang="pl-PL" dirty="0"/>
              <a:t>Właściciel zasobu nie może być przenoszony ani modyfikowany podczas istnienia </a:t>
            </a:r>
            <a:r>
              <a:rPr lang="pl-PL" dirty="0" err="1"/>
              <a:t>mutowalnej</a:t>
            </a:r>
            <a:r>
              <a:rPr lang="pl-PL" dirty="0"/>
              <a:t> referencji.</a:t>
            </a:r>
          </a:p>
          <a:p>
            <a:endParaRPr lang="pl-PL" dirty="0"/>
          </a:p>
          <a:p>
            <a:r>
              <a:rPr lang="pl-PL" dirty="0"/>
              <a:t>Kilka szczegółów:</a:t>
            </a:r>
          </a:p>
          <a:p>
            <a:endParaRPr lang="pl-PL" dirty="0"/>
          </a:p>
          <a:p>
            <a:r>
              <a:rPr lang="pl-PL" dirty="0" err="1"/>
              <a:t>Rust</a:t>
            </a:r>
            <a:r>
              <a:rPr lang="pl-PL" dirty="0"/>
              <a:t> zabrania więcej niż jednego sposobu na modyfikację posiadanej wartości, ponieważ doprowadziłoby to do możliwości zaistnienia wyścigu do danych.</a:t>
            </a:r>
          </a:p>
        </p:txBody>
      </p:sp>
    </p:spTree>
    <p:extLst>
      <p:ext uri="{BB962C8B-B14F-4D97-AF65-F5344CB8AC3E}">
        <p14:creationId xmlns:p14="http://schemas.microsoft.com/office/powerpoint/2010/main" val="24744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1BE126D-9BDC-30B6-AFE2-3CB33AC12636}"/>
              </a:ext>
            </a:extLst>
          </p:cNvPr>
          <p:cNvPicPr>
            <a:picLocks noChangeAspect="1"/>
          </p:cNvPicPr>
          <p:nvPr/>
        </p:nvPicPr>
        <p:blipFill>
          <a:blip r:embed="rId3"/>
          <a:stretch>
            <a:fillRect/>
          </a:stretch>
        </p:blipFill>
        <p:spPr>
          <a:xfrm>
            <a:off x="3282381" y="914885"/>
            <a:ext cx="5870316" cy="5028229"/>
          </a:xfrm>
          <a:prstGeom prst="rect">
            <a:avLst/>
          </a:prstGeom>
        </p:spPr>
      </p:pic>
    </p:spTree>
    <p:extLst>
      <p:ext uri="{BB962C8B-B14F-4D97-AF65-F5344CB8AC3E}">
        <p14:creationId xmlns:p14="http://schemas.microsoft.com/office/powerpoint/2010/main" val="232201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C50566CB-FF20-537D-4007-8EAD0827D70E}"/>
              </a:ext>
            </a:extLst>
          </p:cNvPr>
          <p:cNvSpPr txBox="1"/>
          <p:nvPr/>
        </p:nvSpPr>
        <p:spPr>
          <a:xfrm>
            <a:off x="3038383" y="2925166"/>
            <a:ext cx="6112274" cy="923330"/>
          </a:xfrm>
          <a:prstGeom prst="rect">
            <a:avLst/>
          </a:prstGeom>
          <a:noFill/>
          <a:ln>
            <a:solidFill>
              <a:schemeClr val="bg2"/>
            </a:solidFill>
          </a:ln>
        </p:spPr>
        <p:txBody>
          <a:bodyPr wrap="square">
            <a:spAutoFit/>
          </a:bodyPr>
          <a:lstStyle/>
          <a:p>
            <a:r>
              <a:rPr lang="pl-PL" dirty="0"/>
              <a:t>Używając referencji '&amp;</a:t>
            </a:r>
            <a:r>
              <a:rPr lang="pl-PL" dirty="0" err="1"/>
              <a:t>mut</a:t>
            </a:r>
            <a:r>
              <a:rPr lang="pl-PL" dirty="0"/>
              <a:t>' mamy możliwość modyfikacji danych na którą ona wskazuje. Możemy to zrobić używając operatora gwiazdki *.</a:t>
            </a:r>
          </a:p>
        </p:txBody>
      </p:sp>
    </p:spTree>
    <p:extLst>
      <p:ext uri="{BB962C8B-B14F-4D97-AF65-F5344CB8AC3E}">
        <p14:creationId xmlns:p14="http://schemas.microsoft.com/office/powerpoint/2010/main" val="263300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7EC5754-8CAB-EFDE-1573-D51CE461E433}"/>
              </a:ext>
            </a:extLst>
          </p:cNvPr>
          <p:cNvPicPr>
            <a:picLocks noChangeAspect="1"/>
          </p:cNvPicPr>
          <p:nvPr/>
        </p:nvPicPr>
        <p:blipFill>
          <a:blip r:embed="rId3"/>
          <a:stretch>
            <a:fillRect/>
          </a:stretch>
        </p:blipFill>
        <p:spPr>
          <a:xfrm>
            <a:off x="1704513" y="2395537"/>
            <a:ext cx="7749049" cy="2385168"/>
          </a:xfrm>
          <a:prstGeom prst="rect">
            <a:avLst/>
          </a:prstGeom>
        </p:spPr>
      </p:pic>
    </p:spTree>
    <p:extLst>
      <p:ext uri="{BB962C8B-B14F-4D97-AF65-F5344CB8AC3E}">
        <p14:creationId xmlns:p14="http://schemas.microsoft.com/office/powerpoint/2010/main" val="135968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121E369-A19F-05D7-7428-B31A4F940E4C}"/>
              </a:ext>
            </a:extLst>
          </p:cNvPr>
          <p:cNvPicPr>
            <a:picLocks noChangeAspect="1"/>
          </p:cNvPicPr>
          <p:nvPr/>
        </p:nvPicPr>
        <p:blipFill>
          <a:blip r:embed="rId3"/>
          <a:stretch>
            <a:fillRect/>
          </a:stretch>
        </p:blipFill>
        <p:spPr>
          <a:xfrm>
            <a:off x="622916" y="1103990"/>
            <a:ext cx="10946167" cy="4485875"/>
          </a:xfrm>
          <a:prstGeom prst="rect">
            <a:avLst/>
          </a:prstGeom>
        </p:spPr>
      </p:pic>
    </p:spTree>
    <p:extLst>
      <p:ext uri="{BB962C8B-B14F-4D97-AF65-F5344CB8AC3E}">
        <p14:creationId xmlns:p14="http://schemas.microsoft.com/office/powerpoint/2010/main" val="313812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4BFF9B9E-FA19-D825-8378-1A7984E0C6F1}"/>
              </a:ext>
            </a:extLst>
          </p:cNvPr>
          <p:cNvSpPr txBox="1"/>
          <p:nvPr/>
        </p:nvSpPr>
        <p:spPr>
          <a:xfrm>
            <a:off x="1439917" y="1902143"/>
            <a:ext cx="9493467" cy="2585323"/>
          </a:xfrm>
          <a:prstGeom prst="rect">
            <a:avLst/>
          </a:prstGeom>
          <a:noFill/>
          <a:ln>
            <a:solidFill>
              <a:schemeClr val="bg2"/>
            </a:solidFill>
          </a:ln>
        </p:spPr>
        <p:txBody>
          <a:bodyPr wrap="square">
            <a:spAutoFit/>
          </a:bodyPr>
          <a:lstStyle/>
          <a:p>
            <a:r>
              <a:rPr lang="pl-PL" dirty="0"/>
              <a:t>Zasady </a:t>
            </a:r>
            <a:r>
              <a:rPr lang="pl-PL" dirty="0" err="1"/>
              <a:t>Rusta</a:t>
            </a:r>
            <a:r>
              <a:rPr lang="pl-PL" dirty="0"/>
              <a:t> dotyczące referencji mogą być ujęte w następujących dwóch punktach:</a:t>
            </a:r>
          </a:p>
          <a:p>
            <a:endParaRPr lang="pl-PL" dirty="0"/>
          </a:p>
          <a:p>
            <a:pPr marL="285750" indent="-285750">
              <a:buFont typeface="Arial" panose="020B0604020202020204" pitchFamily="34" charset="0"/>
              <a:buChar char="•"/>
            </a:pPr>
            <a:r>
              <a:rPr lang="pl-PL" dirty="0"/>
              <a:t>Dla każdego zasobu, </a:t>
            </a:r>
            <a:r>
              <a:rPr lang="pl-PL" dirty="0" err="1"/>
              <a:t>Rust</a:t>
            </a:r>
            <a:r>
              <a:rPr lang="pl-PL" dirty="0"/>
              <a:t> pozwala na istnienie tylko jednej </a:t>
            </a:r>
            <a:r>
              <a:rPr lang="pl-PL" dirty="0" err="1"/>
              <a:t>mutowalnej</a:t>
            </a:r>
            <a:r>
              <a:rPr lang="pl-PL" dirty="0"/>
              <a:t> referencji albo dowolnej ilości </a:t>
            </a:r>
            <a:r>
              <a:rPr lang="pl-PL" dirty="0" err="1"/>
              <a:t>niemutowalnych</a:t>
            </a:r>
            <a:r>
              <a:rPr lang="pl-PL" dirty="0"/>
              <a:t> referencji. Istnienie dwóch typów referencji do jednego zasobu jest niedozwolone.</a:t>
            </a:r>
          </a:p>
          <a:p>
            <a:pPr marL="285750" indent="-285750">
              <a:buFont typeface="Arial" panose="020B0604020202020204" pitchFamily="34" charset="0"/>
              <a:buChar char="•"/>
            </a:pPr>
            <a:r>
              <a:rPr lang="pl-PL" dirty="0"/>
              <a:t>Referencja nie może żyć dłużej niż właściciel, czyli zasób na który wskazuje.</a:t>
            </a:r>
          </a:p>
          <a:p>
            <a:endParaRPr lang="pl-PL" dirty="0"/>
          </a:p>
          <a:p>
            <a:r>
              <a:rPr lang="pl-PL" dirty="0"/>
              <a:t>Te zasady nie powinny nam sprawiać zbyt wielu problemów w przypadku przekazywania referencji do wywoływanych funkcji.</a:t>
            </a:r>
          </a:p>
        </p:txBody>
      </p:sp>
    </p:spTree>
    <p:extLst>
      <p:ext uri="{BB962C8B-B14F-4D97-AF65-F5344CB8AC3E}">
        <p14:creationId xmlns:p14="http://schemas.microsoft.com/office/powerpoint/2010/main" val="170003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54C2FA08-C6AD-FB55-D7AE-3E98DD0C0BDC}"/>
              </a:ext>
            </a:extLst>
          </p:cNvPr>
          <p:cNvSpPr txBox="1"/>
          <p:nvPr/>
        </p:nvSpPr>
        <p:spPr>
          <a:xfrm>
            <a:off x="1124607" y="2072174"/>
            <a:ext cx="9461936" cy="2308324"/>
          </a:xfrm>
          <a:prstGeom prst="rect">
            <a:avLst/>
          </a:prstGeom>
          <a:noFill/>
          <a:ln>
            <a:solidFill>
              <a:schemeClr val="bg2"/>
            </a:solidFill>
          </a:ln>
        </p:spPr>
        <p:txBody>
          <a:bodyPr wrap="square">
            <a:spAutoFit/>
          </a:bodyPr>
          <a:lstStyle/>
          <a:p>
            <a:r>
              <a:rPr lang="pl-PL" dirty="0"/>
              <a:t>Pierwsza z wymienionych chwilę temu zasad gwarantuje nam brak wyścigów do danych. Czym jest wyścig do danych? Jest to sytuacja w której odczyt danych z zasobu może być niezgodny z aktualnym stanem zmiennej, ze względu na istniejący jednocześnie wątek który wypisuje do tego samego zasobu w tym samym czasie. Ten problem jest częsty w programowaniu wielowątkowym.</a:t>
            </a:r>
          </a:p>
          <a:p>
            <a:r>
              <a:rPr lang="pl-PL" dirty="0"/>
              <a:t>Druga z wymienionych chwilę temu zasad eliminuje problem z referencjami które wskazują na nie istniejące dane (w nomenklaturze języka C nazywamy to zjawisko </a:t>
            </a:r>
            <a:r>
              <a:rPr lang="pl-PL" dirty="0" err="1"/>
              <a:t>dangling</a:t>
            </a:r>
            <a:r>
              <a:rPr lang="pl-PL" dirty="0"/>
              <a:t> pointer).</a:t>
            </a:r>
          </a:p>
        </p:txBody>
      </p:sp>
    </p:spTree>
    <p:extLst>
      <p:ext uri="{BB962C8B-B14F-4D97-AF65-F5344CB8AC3E}">
        <p14:creationId xmlns:p14="http://schemas.microsoft.com/office/powerpoint/2010/main" val="132248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3DFD7FA-0C40-B521-00CA-8AC5B83E4551}"/>
              </a:ext>
            </a:extLst>
          </p:cNvPr>
          <p:cNvPicPr>
            <a:picLocks noChangeAspect="1"/>
          </p:cNvPicPr>
          <p:nvPr/>
        </p:nvPicPr>
        <p:blipFill>
          <a:blip r:embed="rId3"/>
          <a:stretch>
            <a:fillRect/>
          </a:stretch>
        </p:blipFill>
        <p:spPr>
          <a:xfrm>
            <a:off x="1162498" y="901282"/>
            <a:ext cx="9242131" cy="5228749"/>
          </a:xfrm>
          <a:prstGeom prst="rect">
            <a:avLst/>
          </a:prstGeom>
        </p:spPr>
      </p:pic>
    </p:spTree>
    <p:extLst>
      <p:ext uri="{BB962C8B-B14F-4D97-AF65-F5344CB8AC3E}">
        <p14:creationId xmlns:p14="http://schemas.microsoft.com/office/powerpoint/2010/main" val="400610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9A1D2C7-2B6F-F465-7725-89156BA9A405}"/>
              </a:ext>
            </a:extLst>
          </p:cNvPr>
          <p:cNvPicPr>
            <a:picLocks noChangeAspect="1"/>
          </p:cNvPicPr>
          <p:nvPr/>
        </p:nvPicPr>
        <p:blipFill>
          <a:blip r:embed="rId3"/>
          <a:stretch>
            <a:fillRect/>
          </a:stretch>
        </p:blipFill>
        <p:spPr>
          <a:xfrm>
            <a:off x="1595109" y="811595"/>
            <a:ext cx="9001782" cy="5059049"/>
          </a:xfrm>
          <a:prstGeom prst="rect">
            <a:avLst/>
          </a:prstGeom>
        </p:spPr>
      </p:pic>
    </p:spTree>
    <p:extLst>
      <p:ext uri="{BB962C8B-B14F-4D97-AF65-F5344CB8AC3E}">
        <p14:creationId xmlns:p14="http://schemas.microsoft.com/office/powerpoint/2010/main" val="2812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8005F71E-22F8-DF59-8B4D-2DE734C26C5B}"/>
              </a:ext>
            </a:extLst>
          </p:cNvPr>
          <p:cNvSpPr txBox="1"/>
          <p:nvPr/>
        </p:nvSpPr>
        <p:spPr>
          <a:xfrm>
            <a:off x="1828801" y="3059668"/>
            <a:ext cx="10457793" cy="369332"/>
          </a:xfrm>
          <a:prstGeom prst="rect">
            <a:avLst/>
          </a:prstGeom>
          <a:noFill/>
          <a:ln>
            <a:solidFill>
              <a:schemeClr val="bg2"/>
            </a:solidFill>
          </a:ln>
        </p:spPr>
        <p:txBody>
          <a:bodyPr wrap="square">
            <a:spAutoFit/>
          </a:bodyPr>
          <a:lstStyle/>
          <a:p>
            <a:r>
              <a:rPr lang="pl-PL" dirty="0"/>
              <a:t>Jeśli chcemy, możemy stworzyć referencję do części zasobu na który wskazuje inna referencja.</a:t>
            </a:r>
          </a:p>
        </p:txBody>
      </p:sp>
    </p:spTree>
    <p:extLst>
      <p:ext uri="{BB962C8B-B14F-4D97-AF65-F5344CB8AC3E}">
        <p14:creationId xmlns:p14="http://schemas.microsoft.com/office/powerpoint/2010/main" val="6886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62DC7FBF-AB03-84F1-7681-4D2174178F6F}"/>
              </a:ext>
            </a:extLst>
          </p:cNvPr>
          <p:cNvPicPr>
            <a:picLocks noChangeAspect="1"/>
          </p:cNvPicPr>
          <p:nvPr/>
        </p:nvPicPr>
        <p:blipFill>
          <a:blip r:embed="rId3"/>
          <a:stretch>
            <a:fillRect/>
          </a:stretch>
        </p:blipFill>
        <p:spPr>
          <a:xfrm>
            <a:off x="2381402" y="885444"/>
            <a:ext cx="7674522" cy="5087112"/>
          </a:xfrm>
          <a:prstGeom prst="rect">
            <a:avLst/>
          </a:prstGeom>
        </p:spPr>
      </p:pic>
    </p:spTree>
    <p:extLst>
      <p:ext uri="{BB962C8B-B14F-4D97-AF65-F5344CB8AC3E}">
        <p14:creationId xmlns:p14="http://schemas.microsoft.com/office/powerpoint/2010/main" val="399515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AC50F197-2A6C-10E1-4221-AD2EDE462BD9}"/>
              </a:ext>
            </a:extLst>
          </p:cNvPr>
          <p:cNvSpPr txBox="1"/>
          <p:nvPr/>
        </p:nvSpPr>
        <p:spPr>
          <a:xfrm>
            <a:off x="1979887" y="1582340"/>
            <a:ext cx="8778764" cy="3693319"/>
          </a:xfrm>
          <a:prstGeom prst="rect">
            <a:avLst/>
          </a:prstGeom>
          <a:noFill/>
          <a:ln>
            <a:solidFill>
              <a:schemeClr val="bg2"/>
            </a:solidFill>
          </a:ln>
        </p:spPr>
        <p:txBody>
          <a:bodyPr wrap="square">
            <a:spAutoFit/>
          </a:bodyPr>
          <a:lstStyle/>
          <a:p>
            <a:r>
              <a:rPr lang="pl-PL" dirty="0"/>
              <a:t>Nawet jeśli nie widać tego w większości kodu, kompilator </a:t>
            </a:r>
            <a:r>
              <a:rPr lang="pl-PL" dirty="0" err="1"/>
              <a:t>Rusta</a:t>
            </a:r>
            <a:r>
              <a:rPr lang="pl-PL" dirty="0"/>
              <a:t> nadal jest w stanie, działając "za kulisami", dociec optymalnego czasu życia zmiennych. Jest on też w stanie dokonać na tej podstawie walidacji referencji tak, aby żadna z nich nie istniała dłużej niż jej "właściciel", czyli oryginalny zasób na który wskazuje.</a:t>
            </a:r>
          </a:p>
          <a:p>
            <a:endParaRPr lang="pl-PL" dirty="0"/>
          </a:p>
          <a:p>
            <a:r>
              <a:rPr lang="pl-PL" dirty="0"/>
              <a:t>Aby zapewnić nam większą kontrolę nad domysłami kompilatora, </a:t>
            </a:r>
            <a:r>
              <a:rPr lang="pl-PL" dirty="0" err="1"/>
              <a:t>Rust</a:t>
            </a:r>
            <a:r>
              <a:rPr lang="pl-PL" dirty="0"/>
              <a:t> daje nam możliwość modyfikacji definicji funkcji w sposób, który wyraźnie oznaczy czas życia konkretnych zmiennych oraz podobieństwa w czasie życia pomiędzy różnymi zmiennymi. Dotyczy to zarówno parametrów funkcji oraz zmiennej przez nią zwracanej.</a:t>
            </a:r>
          </a:p>
          <a:p>
            <a:endParaRPr lang="pl-PL" dirty="0"/>
          </a:p>
          <a:p>
            <a:r>
              <a:rPr lang="pl-PL" dirty="0"/>
              <a:t>Oznaczenia czasu życia zmiennych używają operatora ' (np. 'a, 'b, 'c).</a:t>
            </a:r>
          </a:p>
          <a:p>
            <a:endParaRPr lang="pl-PL" dirty="0"/>
          </a:p>
        </p:txBody>
      </p:sp>
    </p:spTree>
    <p:extLst>
      <p:ext uri="{BB962C8B-B14F-4D97-AF65-F5344CB8AC3E}">
        <p14:creationId xmlns:p14="http://schemas.microsoft.com/office/powerpoint/2010/main" val="9220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7797053-60E8-7C88-732F-E43B5BCCD6B5}"/>
              </a:ext>
            </a:extLst>
          </p:cNvPr>
          <p:cNvPicPr>
            <a:picLocks noChangeAspect="1"/>
          </p:cNvPicPr>
          <p:nvPr/>
        </p:nvPicPr>
        <p:blipFill>
          <a:blip r:embed="rId3"/>
          <a:stretch>
            <a:fillRect/>
          </a:stretch>
        </p:blipFill>
        <p:spPr>
          <a:xfrm>
            <a:off x="1902374" y="1062559"/>
            <a:ext cx="8216954" cy="4732882"/>
          </a:xfrm>
          <a:prstGeom prst="rect">
            <a:avLst/>
          </a:prstGeom>
        </p:spPr>
      </p:pic>
    </p:spTree>
    <p:extLst>
      <p:ext uri="{BB962C8B-B14F-4D97-AF65-F5344CB8AC3E}">
        <p14:creationId xmlns:p14="http://schemas.microsoft.com/office/powerpoint/2010/main" val="16231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DC7BC46C-C8E5-8348-7403-61DF5E3CE840}"/>
              </a:ext>
            </a:extLst>
          </p:cNvPr>
          <p:cNvSpPr txBox="1"/>
          <p:nvPr/>
        </p:nvSpPr>
        <p:spPr>
          <a:xfrm>
            <a:off x="1185042" y="1166842"/>
            <a:ext cx="10145110" cy="4524315"/>
          </a:xfrm>
          <a:prstGeom prst="rect">
            <a:avLst/>
          </a:prstGeom>
          <a:noFill/>
          <a:ln>
            <a:solidFill>
              <a:schemeClr val="bg2"/>
            </a:solidFill>
          </a:ln>
        </p:spPr>
        <p:txBody>
          <a:bodyPr wrap="square">
            <a:spAutoFit/>
          </a:bodyPr>
          <a:lstStyle/>
          <a:p>
            <a:r>
              <a:rPr lang="pl-PL" dirty="0"/>
              <a:t>Statyczna zmienna to taki zasób w pamięci który istnieje przez cały czas trwania programu, od początku aż do samego końca. Statyczne zmienne są definiowane w kodzie i następnie przetwarzane w specjalny sposób podczas kompilacji. Wymagają one zawsze aby ich typ był wyraźnie sprecyzowany.</a:t>
            </a:r>
          </a:p>
          <a:p>
            <a:endParaRPr lang="pl-PL" dirty="0"/>
          </a:p>
          <a:p>
            <a:r>
              <a:rPr lang="pl-PL" dirty="0"/>
              <a:t>Statyczny czas życia definiuje zasób który istnieje na czas nieokreślony, domyślnie aż do końca trwania programu. Zauważmy, że taka definicja oznacza, że w niektórych sytuacjach będziemy w stanie stworzyć zasoby z takim czasem życia podczas wykonywania programu.</a:t>
            </a:r>
          </a:p>
          <a:p>
            <a:endParaRPr lang="pl-PL" dirty="0"/>
          </a:p>
          <a:p>
            <a:r>
              <a:rPr lang="pl-PL" dirty="0"/>
              <a:t>Aby przypisać zasobom statyczny czas życia musimy skorzystać ze specjalnego znacznika '</a:t>
            </a:r>
            <a:r>
              <a:rPr lang="pl-PL" dirty="0" err="1"/>
              <a:t>static</a:t>
            </a:r>
            <a:r>
              <a:rPr lang="pl-PL" dirty="0"/>
              <a:t>.</a:t>
            </a:r>
          </a:p>
          <a:p>
            <a:endParaRPr lang="pl-PL" dirty="0"/>
          </a:p>
          <a:p>
            <a:r>
              <a:rPr lang="pl-PL" dirty="0"/>
              <a:t>Zasoby oznaczone jako '</a:t>
            </a:r>
            <a:r>
              <a:rPr lang="pl-PL" dirty="0" err="1"/>
              <a:t>static</a:t>
            </a:r>
            <a:r>
              <a:rPr lang="pl-PL" dirty="0"/>
              <a:t> nigdy, tj. dopóki nasz program jest wykonywany, nie zostaną wypuszczone z pamięci.</a:t>
            </a:r>
          </a:p>
          <a:p>
            <a:endParaRPr lang="pl-PL" dirty="0"/>
          </a:p>
          <a:p>
            <a:r>
              <a:rPr lang="pl-PL" dirty="0"/>
              <a:t>Jeśli zasób o czasie życia '</a:t>
            </a:r>
            <a:r>
              <a:rPr lang="pl-PL" dirty="0" err="1"/>
              <a:t>static</a:t>
            </a:r>
            <a:r>
              <a:rPr lang="pl-PL" dirty="0"/>
              <a:t> zawiera referencje, wszystkie one muszą być również oznaczone jako '</a:t>
            </a:r>
            <a:r>
              <a:rPr lang="pl-PL" dirty="0" err="1"/>
              <a:t>static</a:t>
            </a:r>
            <a:r>
              <a:rPr lang="pl-PL" dirty="0"/>
              <a:t> (cokolwiek innego będzie po prostu żyć zbyt krótko).</a:t>
            </a:r>
          </a:p>
        </p:txBody>
      </p:sp>
    </p:spTree>
    <p:extLst>
      <p:ext uri="{BB962C8B-B14F-4D97-AF65-F5344CB8AC3E}">
        <p14:creationId xmlns:p14="http://schemas.microsoft.com/office/powerpoint/2010/main" val="310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A1D18E46-53B5-C32D-8556-EE5D6E90C3BF}"/>
              </a:ext>
            </a:extLst>
          </p:cNvPr>
          <p:cNvSpPr txBox="1"/>
          <p:nvPr/>
        </p:nvSpPr>
        <p:spPr>
          <a:xfrm>
            <a:off x="1780190" y="2561244"/>
            <a:ext cx="8631619" cy="1477328"/>
          </a:xfrm>
          <a:prstGeom prst="rect">
            <a:avLst/>
          </a:prstGeom>
          <a:noFill/>
          <a:ln>
            <a:solidFill>
              <a:schemeClr val="bg2"/>
            </a:solidFill>
          </a:ln>
        </p:spPr>
        <p:txBody>
          <a:bodyPr wrap="square">
            <a:spAutoFit/>
          </a:bodyPr>
          <a:lstStyle/>
          <a:p>
            <a:r>
              <a:rPr lang="pl-PL" dirty="0"/>
              <a:t>Modyfikowanie statycznych zmiennych jest niebezpiecznym zadaniem, ponieważ są one globalnie dostępne i mogą być odczytywane przez jakąkolwiek część programu, co oznacza możliwość wystąpienia wyścigu do danych. </a:t>
            </a:r>
            <a:r>
              <a:rPr lang="pl-PL" dirty="0" err="1"/>
              <a:t>Rust</a:t>
            </a:r>
            <a:r>
              <a:rPr lang="pl-PL" dirty="0"/>
              <a:t> pozwala na korzystanie z bloku </a:t>
            </a:r>
            <a:r>
              <a:rPr lang="pl-PL" dirty="0" err="1"/>
              <a:t>unsafe</a:t>
            </a:r>
            <a:r>
              <a:rPr lang="pl-PL" dirty="0"/>
              <a:t> { ... } w celu wykonania pewnych operacji wobec których kompilator nie jest w stanie zagwarantować bezpieczeństwa pamięci.</a:t>
            </a:r>
          </a:p>
        </p:txBody>
      </p:sp>
    </p:spTree>
    <p:extLst>
      <p:ext uri="{BB962C8B-B14F-4D97-AF65-F5344CB8AC3E}">
        <p14:creationId xmlns:p14="http://schemas.microsoft.com/office/powerpoint/2010/main" val="72761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AF8CCD3-91E3-7BB6-6684-47F77D0F8038}"/>
              </a:ext>
            </a:extLst>
          </p:cNvPr>
          <p:cNvPicPr>
            <a:picLocks noChangeAspect="1"/>
          </p:cNvPicPr>
          <p:nvPr/>
        </p:nvPicPr>
        <p:blipFill>
          <a:blip r:embed="rId3"/>
          <a:stretch>
            <a:fillRect/>
          </a:stretch>
        </p:blipFill>
        <p:spPr>
          <a:xfrm>
            <a:off x="2252662" y="1147762"/>
            <a:ext cx="7686675" cy="4562475"/>
          </a:xfrm>
          <a:prstGeom prst="rect">
            <a:avLst/>
          </a:prstGeom>
        </p:spPr>
      </p:pic>
    </p:spTree>
    <p:extLst>
      <p:ext uri="{BB962C8B-B14F-4D97-AF65-F5344CB8AC3E}">
        <p14:creationId xmlns:p14="http://schemas.microsoft.com/office/powerpoint/2010/main" val="26455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081B6016-F469-FF23-16CC-40BA27DFCF17}"/>
              </a:ext>
            </a:extLst>
          </p:cNvPr>
          <p:cNvPicPr>
            <a:picLocks noChangeAspect="1"/>
          </p:cNvPicPr>
          <p:nvPr/>
        </p:nvPicPr>
        <p:blipFill>
          <a:blip r:embed="rId3"/>
          <a:stretch>
            <a:fillRect/>
          </a:stretch>
        </p:blipFill>
        <p:spPr>
          <a:xfrm>
            <a:off x="2417380" y="1351399"/>
            <a:ext cx="8213834" cy="3985331"/>
          </a:xfrm>
          <a:prstGeom prst="rect">
            <a:avLst/>
          </a:prstGeom>
        </p:spPr>
      </p:pic>
    </p:spTree>
    <p:extLst>
      <p:ext uri="{BB962C8B-B14F-4D97-AF65-F5344CB8AC3E}">
        <p14:creationId xmlns:p14="http://schemas.microsoft.com/office/powerpoint/2010/main" val="42364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DFD6FD34-3DE4-8BF4-3480-2D2F4A79ACF6}"/>
              </a:ext>
            </a:extLst>
          </p:cNvPr>
          <p:cNvSpPr txBox="1"/>
          <p:nvPr/>
        </p:nvSpPr>
        <p:spPr>
          <a:xfrm>
            <a:off x="1271752" y="2274838"/>
            <a:ext cx="8663150" cy="2585323"/>
          </a:xfrm>
          <a:prstGeom prst="rect">
            <a:avLst/>
          </a:prstGeom>
          <a:noFill/>
          <a:ln>
            <a:solidFill>
              <a:schemeClr val="bg2"/>
            </a:solidFill>
          </a:ln>
        </p:spPr>
        <p:txBody>
          <a:bodyPr wrap="square">
            <a:spAutoFit/>
          </a:bodyPr>
          <a:lstStyle/>
          <a:p>
            <a:pPr algn="l"/>
            <a:r>
              <a:rPr lang="pl-PL" b="0" i="0" dirty="0">
                <a:solidFill>
                  <a:srgbClr val="333333"/>
                </a:solidFill>
                <a:effectLst/>
                <a:latin typeface="IBM Plex Serif" panose="02060503050406000203" pitchFamily="18" charset="-18"/>
              </a:rPr>
              <a:t>Podobnie jak w przypadku funkcji, również elementy typów zawierających dane mogą być parametryzowane z użyciem znaczników czasów życia.</a:t>
            </a:r>
          </a:p>
          <a:p>
            <a:pPr algn="l"/>
            <a:r>
              <a:rPr lang="pl-PL" b="0" i="0" dirty="0" err="1">
                <a:solidFill>
                  <a:srgbClr val="333333"/>
                </a:solidFill>
                <a:effectLst/>
                <a:latin typeface="IBM Plex Serif" panose="02060503050406000203" pitchFamily="18" charset="-18"/>
              </a:rPr>
              <a:t>Rust</a:t>
            </a:r>
            <a:r>
              <a:rPr lang="pl-PL" b="0" i="0" dirty="0">
                <a:solidFill>
                  <a:srgbClr val="333333"/>
                </a:solidFill>
                <a:effectLst/>
                <a:latin typeface="IBM Plex Serif" panose="02060503050406000203" pitchFamily="18" charset="-18"/>
              </a:rPr>
              <a:t> pozwala nam mieć pewność, że struktura zawierająca w sobie referencję do innego obiektu nigdy nie będzie istnieć dłużej niż oryginalny zasób na który wskazuje referencja.</a:t>
            </a:r>
          </a:p>
          <a:p>
            <a:pPr algn="l"/>
            <a:endParaRPr lang="pl-PL" b="0" i="0" dirty="0">
              <a:solidFill>
                <a:srgbClr val="333333"/>
              </a:solidFill>
              <a:effectLst/>
              <a:latin typeface="IBM Plex Serif" panose="02060503050406000203" pitchFamily="18" charset="-18"/>
            </a:endParaRPr>
          </a:p>
          <a:p>
            <a:pPr algn="l"/>
            <a:r>
              <a:rPr lang="pl-PL" b="0" i="0" dirty="0">
                <a:solidFill>
                  <a:srgbClr val="FF0000"/>
                </a:solidFill>
                <a:effectLst/>
                <a:latin typeface="IBM Plex Serif" panose="02060503050406000203" pitchFamily="18" charset="-18"/>
              </a:rPr>
              <a:t>NIE MOŻNA godzić się na sytuację w której okazuje się, że mamy w naszym programie struktury z niesprawdzonymi referencjami wskazującymi na nieistniejące zasoby w pamięci!</a:t>
            </a:r>
          </a:p>
        </p:txBody>
      </p:sp>
    </p:spTree>
    <p:extLst>
      <p:ext uri="{BB962C8B-B14F-4D97-AF65-F5344CB8AC3E}">
        <p14:creationId xmlns:p14="http://schemas.microsoft.com/office/powerpoint/2010/main" val="324658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B959E39-21B6-77CA-A26E-5015DFF8A821}"/>
              </a:ext>
            </a:extLst>
          </p:cNvPr>
          <p:cNvPicPr>
            <a:picLocks noChangeAspect="1"/>
          </p:cNvPicPr>
          <p:nvPr/>
        </p:nvPicPr>
        <p:blipFill>
          <a:blip r:embed="rId3"/>
          <a:stretch>
            <a:fillRect/>
          </a:stretch>
        </p:blipFill>
        <p:spPr>
          <a:xfrm>
            <a:off x="3510456" y="1013263"/>
            <a:ext cx="5712044" cy="4493582"/>
          </a:xfrm>
          <a:prstGeom prst="rect">
            <a:avLst/>
          </a:prstGeom>
        </p:spPr>
      </p:pic>
    </p:spTree>
    <p:extLst>
      <p:ext uri="{BB962C8B-B14F-4D97-AF65-F5344CB8AC3E}">
        <p14:creationId xmlns:p14="http://schemas.microsoft.com/office/powerpoint/2010/main" val="313852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F5954857-F214-AEB3-02CF-444A49E620AD}"/>
              </a:ext>
            </a:extLst>
          </p:cNvPr>
          <p:cNvSpPr txBox="1"/>
          <p:nvPr/>
        </p:nvSpPr>
        <p:spPr>
          <a:xfrm>
            <a:off x="2144110" y="2967335"/>
            <a:ext cx="8778764" cy="923330"/>
          </a:xfrm>
          <a:prstGeom prst="rect">
            <a:avLst/>
          </a:prstGeom>
          <a:noFill/>
          <a:ln>
            <a:solidFill>
              <a:schemeClr val="bg2"/>
            </a:solidFill>
          </a:ln>
        </p:spPr>
        <p:txBody>
          <a:bodyPr wrap="square">
            <a:spAutoFit/>
          </a:bodyPr>
          <a:lstStyle/>
          <a:p>
            <a:r>
              <a:rPr lang="pl-PL" dirty="0"/>
              <a:t>Teraz, gdy rozumiemy trochę, jak </a:t>
            </a:r>
            <a:r>
              <a:rPr lang="pl-PL" dirty="0" err="1"/>
              <a:t>Rust</a:t>
            </a:r>
            <a:r>
              <a:rPr lang="pl-PL" dirty="0"/>
              <a:t> myśli o pamięci, jesteśmy gotowi omówić tekst bardziej szczegółowo. </a:t>
            </a:r>
            <a:r>
              <a:rPr lang="pl-PL" dirty="0" err="1"/>
              <a:t>Rust</a:t>
            </a:r>
            <a:r>
              <a:rPr lang="pl-PL" dirty="0"/>
              <a:t> bardzo dba o (międzynarodowe!) problemy ze znakami i tekstem, których możemy nie znać z innych języków. </a:t>
            </a:r>
          </a:p>
        </p:txBody>
      </p:sp>
    </p:spTree>
    <p:extLst>
      <p:ext uri="{BB962C8B-B14F-4D97-AF65-F5344CB8AC3E}">
        <p14:creationId xmlns:p14="http://schemas.microsoft.com/office/powerpoint/2010/main" val="426708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97645DDC-2B28-82DD-6408-6A66F8B61DAA}"/>
              </a:ext>
            </a:extLst>
          </p:cNvPr>
          <p:cNvSpPr txBox="1"/>
          <p:nvPr/>
        </p:nvSpPr>
        <p:spPr>
          <a:xfrm>
            <a:off x="1734207" y="1874728"/>
            <a:ext cx="9146626" cy="2677656"/>
          </a:xfrm>
          <a:prstGeom prst="rect">
            <a:avLst/>
          </a:prstGeom>
          <a:noFill/>
          <a:ln>
            <a:solidFill>
              <a:schemeClr val="bg2"/>
            </a:solidFill>
          </a:ln>
        </p:spPr>
        <p:txBody>
          <a:bodyPr wrap="square">
            <a:spAutoFit/>
          </a:bodyPr>
          <a:lstStyle/>
          <a:p>
            <a:pPr marL="285750" indent="-285750">
              <a:buFont typeface="Arial" panose="020B0604020202020204" pitchFamily="34" charset="0"/>
              <a:buChar char="•"/>
            </a:pPr>
            <a:r>
              <a:rPr lang="pl-PL" sz="2800" dirty="0"/>
              <a:t>&amp; Oznacza to, że odnosi się do miejsca w pamięci i nie ma znaczenia, że kompilator nie pozwoli na </a:t>
            </a:r>
            <a:r>
              <a:rPr lang="pl-PL" sz="2800" dirty="0" err="1"/>
              <a:t>modyfikację&amp;mut</a:t>
            </a:r>
            <a:endParaRPr lang="pl-PL" sz="2800" dirty="0"/>
          </a:p>
          <a:p>
            <a:pPr marL="285750" indent="-285750">
              <a:buFont typeface="Arial" panose="020B0604020202020204" pitchFamily="34" charset="0"/>
              <a:buChar char="•"/>
            </a:pPr>
            <a:r>
              <a:rPr lang="pl-PL" sz="2800" dirty="0"/>
              <a:t>'</a:t>
            </a:r>
            <a:r>
              <a:rPr lang="pl-PL" sz="2800" dirty="0" err="1"/>
              <a:t>static</a:t>
            </a:r>
            <a:r>
              <a:rPr lang="pl-PL" sz="2800" dirty="0"/>
              <a:t> Oznacza to, że dane ciągów będą dostępne do końca naszego programu (nigdy nie spadają)</a:t>
            </a:r>
          </a:p>
          <a:p>
            <a:pPr marL="285750" indent="-285750">
              <a:buFont typeface="Arial" panose="020B0604020202020204" pitchFamily="34" charset="0"/>
              <a:buChar char="•"/>
            </a:pPr>
            <a:r>
              <a:rPr lang="pl-PL" sz="2800" dirty="0" err="1"/>
              <a:t>str</a:t>
            </a:r>
            <a:r>
              <a:rPr lang="pl-PL" sz="2800" dirty="0"/>
              <a:t> wskazuje sekwencję bajtów</a:t>
            </a:r>
          </a:p>
        </p:txBody>
      </p:sp>
    </p:spTree>
    <p:extLst>
      <p:ext uri="{BB962C8B-B14F-4D97-AF65-F5344CB8AC3E}">
        <p14:creationId xmlns:p14="http://schemas.microsoft.com/office/powerpoint/2010/main" val="111850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386C8DB-9145-0265-2C8A-DB23A27EE429}"/>
              </a:ext>
            </a:extLst>
          </p:cNvPr>
          <p:cNvPicPr>
            <a:picLocks noChangeAspect="1"/>
          </p:cNvPicPr>
          <p:nvPr/>
        </p:nvPicPr>
        <p:blipFill>
          <a:blip r:embed="rId3"/>
          <a:stretch>
            <a:fillRect/>
          </a:stretch>
        </p:blipFill>
        <p:spPr>
          <a:xfrm>
            <a:off x="1677368" y="2190421"/>
            <a:ext cx="8837264" cy="2265965"/>
          </a:xfrm>
          <a:prstGeom prst="rect">
            <a:avLst/>
          </a:prstGeom>
        </p:spPr>
      </p:pic>
    </p:spTree>
    <p:extLst>
      <p:ext uri="{BB962C8B-B14F-4D97-AF65-F5344CB8AC3E}">
        <p14:creationId xmlns:p14="http://schemas.microsoft.com/office/powerpoint/2010/main" val="182826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E9216DBE-F2B3-4692-7059-3BDAD251B5DF}"/>
              </a:ext>
            </a:extLst>
          </p:cNvPr>
          <p:cNvSpPr txBox="1"/>
          <p:nvPr/>
        </p:nvSpPr>
        <p:spPr>
          <a:xfrm>
            <a:off x="1773620" y="1030291"/>
            <a:ext cx="8810297" cy="5078313"/>
          </a:xfrm>
          <a:prstGeom prst="rect">
            <a:avLst/>
          </a:prstGeom>
          <a:noFill/>
          <a:ln>
            <a:solidFill>
              <a:schemeClr val="bg2"/>
            </a:solidFill>
          </a:ln>
        </p:spPr>
        <p:txBody>
          <a:bodyPr wrap="square">
            <a:spAutoFit/>
          </a:bodyPr>
          <a:lstStyle/>
          <a:p>
            <a:r>
              <a:rPr lang="pl-PL" dirty="0"/>
              <a:t>Czym jest utf-8?</a:t>
            </a:r>
          </a:p>
          <a:p>
            <a:r>
              <a:rPr lang="pl-PL" dirty="0"/>
              <a:t>Ponieważ coraz więcej języków było używanych na komputerach, świat musiał reprezentować więcej znaków tekstowych niż dozwolone ASCII (1 bajt dozwolony tylko 256 znaków).</a:t>
            </a:r>
          </a:p>
          <a:p>
            <a:endParaRPr lang="pl-PL" dirty="0"/>
          </a:p>
          <a:p>
            <a:r>
              <a:rPr lang="pl-PL" dirty="0"/>
              <a:t>Wprowadzono UTF-8 ze zmienną długością bajtów 1-4 bajtów, znacznie zwiększając zakres możliwych znaków.</a:t>
            </a:r>
          </a:p>
          <a:p>
            <a:endParaRPr lang="pl-PL" dirty="0"/>
          </a:p>
          <a:p>
            <a:r>
              <a:rPr lang="pl-PL" dirty="0"/>
              <a:t>Zaletą znaków o zmiennej wielkości jest to, że tekst nie miał zbędnych bajtów dla bardzo popularnego ASCII (wymagającego tylko 1 bajta nadal w utf-8).</a:t>
            </a:r>
          </a:p>
          <a:p>
            <a:endParaRPr lang="pl-PL" dirty="0"/>
          </a:p>
          <a:p>
            <a:r>
              <a:rPr lang="pl-PL" dirty="0"/>
              <a:t>Minusem znaków o zmiennym rozmiarze jest to, że wyszukiwanie znaków nie może być już wykonywane szybko (O(1) stały czas) z prostym indeksowaniem (np. aby uzyskać 4. znak). Możliwe, że Poprzednie znaki mogą mieć zmienną szerokość, zmieniając miejsce, w którym zaczyna się 4. znak w sekwencji bajtów.</a:t>
            </a:r>
          </a:p>
          <a:p>
            <a:endParaRPr lang="pl-PL" dirty="0"/>
          </a:p>
          <a:p>
            <a:r>
              <a:rPr lang="pl-PL" dirty="0"/>
              <a:t>Zamiast tego musimy iterować przez sekwencję bajtów utf-8, aby zrozumieć, gdzie faktycznie zaczynają się znaki </a:t>
            </a:r>
            <a:r>
              <a:rPr lang="pl-PL" dirty="0" err="1"/>
              <a:t>Unicode</a:t>
            </a:r>
            <a:r>
              <a:rPr lang="pl-PL" dirty="0"/>
              <a:t> (O(n) czas liniowy).</a:t>
            </a:r>
          </a:p>
        </p:txBody>
      </p:sp>
    </p:spTree>
    <p:extLst>
      <p:ext uri="{BB962C8B-B14F-4D97-AF65-F5344CB8AC3E}">
        <p14:creationId xmlns:p14="http://schemas.microsoft.com/office/powerpoint/2010/main" val="6960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06EBD1DA-50D4-0D18-F7D6-C55814F0579D}"/>
              </a:ext>
            </a:extLst>
          </p:cNvPr>
          <p:cNvSpPr txBox="1"/>
          <p:nvPr/>
        </p:nvSpPr>
        <p:spPr>
          <a:xfrm>
            <a:off x="935420" y="1702676"/>
            <a:ext cx="10646979" cy="3139321"/>
          </a:xfrm>
          <a:prstGeom prst="rect">
            <a:avLst/>
          </a:prstGeom>
          <a:noFill/>
          <a:ln>
            <a:solidFill>
              <a:schemeClr val="bg2"/>
            </a:solidFill>
          </a:ln>
        </p:spPr>
        <p:txBody>
          <a:bodyPr wrap="square">
            <a:spAutoFit/>
          </a:bodyPr>
          <a:lstStyle/>
          <a:p>
            <a:r>
              <a:rPr lang="pl-PL" dirty="0" err="1"/>
              <a:t>It's</a:t>
            </a:r>
            <a:r>
              <a:rPr lang="pl-PL" dirty="0"/>
              <a:t> </a:t>
            </a:r>
            <a:r>
              <a:rPr lang="pl-PL" dirty="0" err="1"/>
              <a:t>challenging</a:t>
            </a:r>
            <a:r>
              <a:rPr lang="pl-PL" dirty="0"/>
              <a:t> to </a:t>
            </a:r>
            <a:r>
              <a:rPr lang="pl-PL" dirty="0" err="1"/>
              <a:t>visually</a:t>
            </a:r>
            <a:r>
              <a:rPr lang="pl-PL" dirty="0"/>
              <a:t> </a:t>
            </a:r>
            <a:r>
              <a:rPr lang="pl-PL" dirty="0" err="1"/>
              <a:t>represent</a:t>
            </a:r>
            <a:r>
              <a:rPr lang="pl-PL" dirty="0"/>
              <a:t> </a:t>
            </a:r>
            <a:r>
              <a:rPr lang="pl-PL" dirty="0" err="1"/>
              <a:t>certain</a:t>
            </a:r>
            <a:r>
              <a:rPr lang="pl-PL" dirty="0"/>
              <a:t> </a:t>
            </a:r>
            <a:r>
              <a:rPr lang="pl-PL" dirty="0" err="1"/>
              <a:t>characters</a:t>
            </a:r>
            <a:r>
              <a:rPr lang="pl-PL" dirty="0"/>
              <a:t>, </a:t>
            </a:r>
            <a:r>
              <a:rPr lang="pl-PL" dirty="0" err="1"/>
              <a:t>so</a:t>
            </a:r>
            <a:r>
              <a:rPr lang="pl-PL" dirty="0"/>
              <a:t> </a:t>
            </a:r>
            <a:r>
              <a:rPr lang="pl-PL" dirty="0" err="1"/>
              <a:t>escape</a:t>
            </a:r>
            <a:r>
              <a:rPr lang="pl-PL" dirty="0"/>
              <a:t> </a:t>
            </a:r>
            <a:r>
              <a:rPr lang="pl-PL" dirty="0" err="1"/>
              <a:t>codes</a:t>
            </a:r>
            <a:r>
              <a:rPr lang="pl-PL" dirty="0"/>
              <a:t> </a:t>
            </a:r>
            <a:r>
              <a:rPr lang="pl-PL" dirty="0" err="1"/>
              <a:t>allow</a:t>
            </a:r>
            <a:r>
              <a:rPr lang="pl-PL" dirty="0"/>
              <a:t> </a:t>
            </a:r>
            <a:r>
              <a:rPr lang="pl-PL" dirty="0" err="1"/>
              <a:t>us</a:t>
            </a:r>
            <a:r>
              <a:rPr lang="pl-PL" dirty="0"/>
              <a:t> to </a:t>
            </a:r>
            <a:r>
              <a:rPr lang="pl-PL" dirty="0" err="1"/>
              <a:t>put</a:t>
            </a:r>
            <a:r>
              <a:rPr lang="pl-PL" dirty="0"/>
              <a:t> a symbol in </a:t>
            </a:r>
            <a:r>
              <a:rPr lang="pl-PL" dirty="0" err="1"/>
              <a:t>their</a:t>
            </a:r>
            <a:r>
              <a:rPr lang="pl-PL" dirty="0"/>
              <a:t> place.</a:t>
            </a:r>
          </a:p>
          <a:p>
            <a:endParaRPr lang="pl-PL" dirty="0"/>
          </a:p>
          <a:p>
            <a:r>
              <a:rPr lang="pl-PL" dirty="0" err="1"/>
              <a:t>Rust</a:t>
            </a:r>
            <a:r>
              <a:rPr lang="pl-PL" dirty="0"/>
              <a:t> </a:t>
            </a:r>
            <a:r>
              <a:rPr lang="pl-PL" dirty="0" err="1"/>
              <a:t>supports</a:t>
            </a:r>
            <a:r>
              <a:rPr lang="pl-PL" dirty="0"/>
              <a:t> the </a:t>
            </a:r>
            <a:r>
              <a:rPr lang="pl-PL" dirty="0" err="1"/>
              <a:t>common</a:t>
            </a:r>
            <a:r>
              <a:rPr lang="pl-PL" dirty="0"/>
              <a:t> </a:t>
            </a:r>
            <a:r>
              <a:rPr lang="pl-PL" dirty="0" err="1"/>
              <a:t>escape</a:t>
            </a:r>
            <a:r>
              <a:rPr lang="pl-PL" dirty="0"/>
              <a:t> </a:t>
            </a:r>
            <a:r>
              <a:rPr lang="pl-PL" dirty="0" err="1"/>
              <a:t>codes</a:t>
            </a:r>
            <a:r>
              <a:rPr lang="pl-PL" dirty="0"/>
              <a:t> from C-</a:t>
            </a:r>
            <a:r>
              <a:rPr lang="pl-PL" dirty="0" err="1"/>
              <a:t>based</a:t>
            </a:r>
            <a:r>
              <a:rPr lang="pl-PL" dirty="0"/>
              <a:t> </a:t>
            </a:r>
            <a:r>
              <a:rPr lang="pl-PL" dirty="0" err="1"/>
              <a:t>languages</a:t>
            </a:r>
            <a:r>
              <a:rPr lang="pl-PL" dirty="0"/>
              <a:t>:</a:t>
            </a:r>
          </a:p>
          <a:p>
            <a:endParaRPr lang="pl-PL" dirty="0"/>
          </a:p>
          <a:p>
            <a:r>
              <a:rPr lang="pl-PL" dirty="0"/>
              <a:t>\n - </a:t>
            </a:r>
            <a:r>
              <a:rPr lang="pl-PL" dirty="0" err="1"/>
              <a:t>newline</a:t>
            </a:r>
            <a:endParaRPr lang="pl-PL" dirty="0"/>
          </a:p>
          <a:p>
            <a:r>
              <a:rPr lang="pl-PL" dirty="0"/>
              <a:t>\r - </a:t>
            </a:r>
            <a:r>
              <a:rPr lang="pl-PL" dirty="0" err="1"/>
              <a:t>carriage</a:t>
            </a:r>
            <a:r>
              <a:rPr lang="pl-PL" dirty="0"/>
              <a:t> return</a:t>
            </a:r>
          </a:p>
          <a:p>
            <a:r>
              <a:rPr lang="pl-PL" dirty="0"/>
              <a:t>\t - </a:t>
            </a:r>
            <a:r>
              <a:rPr lang="pl-PL" dirty="0" err="1"/>
              <a:t>tab</a:t>
            </a:r>
            <a:endParaRPr lang="pl-PL" dirty="0"/>
          </a:p>
          <a:p>
            <a:r>
              <a:rPr lang="pl-PL" dirty="0"/>
              <a:t>\\ - </a:t>
            </a:r>
            <a:r>
              <a:rPr lang="pl-PL" dirty="0" err="1"/>
              <a:t>backslash</a:t>
            </a:r>
            <a:endParaRPr lang="pl-PL" dirty="0"/>
          </a:p>
          <a:p>
            <a:r>
              <a:rPr lang="pl-PL" dirty="0"/>
              <a:t>\0 - </a:t>
            </a:r>
            <a:r>
              <a:rPr lang="pl-PL" dirty="0" err="1"/>
              <a:t>null</a:t>
            </a:r>
            <a:endParaRPr lang="pl-PL" dirty="0"/>
          </a:p>
          <a:p>
            <a:r>
              <a:rPr lang="pl-PL" dirty="0"/>
              <a:t>\' - single-</a:t>
            </a:r>
            <a:r>
              <a:rPr lang="pl-PL" dirty="0" err="1"/>
              <a:t>quote</a:t>
            </a:r>
            <a:endParaRPr lang="pl-PL" dirty="0"/>
          </a:p>
        </p:txBody>
      </p:sp>
    </p:spTree>
    <p:extLst>
      <p:ext uri="{BB962C8B-B14F-4D97-AF65-F5344CB8AC3E}">
        <p14:creationId xmlns:p14="http://schemas.microsoft.com/office/powerpoint/2010/main" val="9998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8435C782-D5ED-69AA-68CC-6B7B1FDED5FE}"/>
              </a:ext>
            </a:extLst>
          </p:cNvPr>
          <p:cNvSpPr txBox="1"/>
          <p:nvPr/>
        </p:nvSpPr>
        <p:spPr>
          <a:xfrm>
            <a:off x="3034862" y="3204920"/>
            <a:ext cx="6111764" cy="646331"/>
          </a:xfrm>
          <a:prstGeom prst="rect">
            <a:avLst/>
          </a:prstGeom>
          <a:noFill/>
          <a:ln>
            <a:solidFill>
              <a:schemeClr val="bg2"/>
            </a:solidFill>
          </a:ln>
        </p:spPr>
        <p:txBody>
          <a:bodyPr wrap="square">
            <a:spAutoFit/>
          </a:bodyPr>
          <a:lstStyle/>
          <a:p>
            <a:endParaRPr lang="pl-PL" dirty="0">
              <a:hlinkClick r:id="rId3"/>
            </a:endParaRPr>
          </a:p>
          <a:p>
            <a:r>
              <a:rPr lang="en-US" dirty="0">
                <a:hlinkClick r:id="rId3"/>
              </a:rPr>
              <a:t>Tokens - The Rust Reference (rust-lang.org)</a:t>
            </a:r>
            <a:endParaRPr lang="pl-PL" dirty="0"/>
          </a:p>
        </p:txBody>
      </p:sp>
      <p:sp>
        <p:nvSpPr>
          <p:cNvPr id="5" name="pole tekstowe 4">
            <a:extLst>
              <a:ext uri="{FF2B5EF4-FFF2-40B4-BE49-F238E27FC236}">
                <a16:creationId xmlns:a16="http://schemas.microsoft.com/office/drawing/2014/main" id="{8A8FC691-01B3-DA59-1B45-5CBE7D055CC9}"/>
              </a:ext>
            </a:extLst>
          </p:cNvPr>
          <p:cNvSpPr txBox="1"/>
          <p:nvPr/>
        </p:nvSpPr>
        <p:spPr>
          <a:xfrm>
            <a:off x="241738" y="2165131"/>
            <a:ext cx="10646979" cy="369332"/>
          </a:xfrm>
          <a:prstGeom prst="rect">
            <a:avLst/>
          </a:prstGeom>
          <a:noFill/>
          <a:ln>
            <a:solidFill>
              <a:schemeClr val="bg2"/>
            </a:solidFill>
          </a:ln>
        </p:spPr>
        <p:txBody>
          <a:bodyPr wrap="square">
            <a:spAutoFit/>
          </a:bodyPr>
          <a:lstStyle/>
          <a:p>
            <a:pPr lvl="1" algn="ctr"/>
            <a:r>
              <a:rPr lang="pl-PL" b="1" dirty="0"/>
              <a:t>KOMPLETNA LISTA ESCAPE CHARACTERS:</a:t>
            </a:r>
          </a:p>
        </p:txBody>
      </p:sp>
    </p:spTree>
    <p:extLst>
      <p:ext uri="{BB962C8B-B14F-4D97-AF65-F5344CB8AC3E}">
        <p14:creationId xmlns:p14="http://schemas.microsoft.com/office/powerpoint/2010/main" val="257340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FD81E72-E272-7D9E-960D-93249EEE52AC}"/>
              </a:ext>
            </a:extLst>
          </p:cNvPr>
          <p:cNvPicPr>
            <a:picLocks noChangeAspect="1"/>
          </p:cNvPicPr>
          <p:nvPr/>
        </p:nvPicPr>
        <p:blipFill>
          <a:blip r:embed="rId3"/>
          <a:stretch>
            <a:fillRect/>
          </a:stretch>
        </p:blipFill>
        <p:spPr>
          <a:xfrm>
            <a:off x="1741518" y="1397054"/>
            <a:ext cx="9187927" cy="4063891"/>
          </a:xfrm>
          <a:prstGeom prst="rect">
            <a:avLst/>
          </a:prstGeom>
        </p:spPr>
      </p:pic>
    </p:spTree>
    <p:extLst>
      <p:ext uri="{BB962C8B-B14F-4D97-AF65-F5344CB8AC3E}">
        <p14:creationId xmlns:p14="http://schemas.microsoft.com/office/powerpoint/2010/main" val="412828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6CD3C335-5947-0A7B-4F97-580E32F59FF4}"/>
              </a:ext>
            </a:extLst>
          </p:cNvPr>
          <p:cNvPicPr>
            <a:picLocks noChangeAspect="1"/>
          </p:cNvPicPr>
          <p:nvPr/>
        </p:nvPicPr>
        <p:blipFill>
          <a:blip r:embed="rId3"/>
          <a:stretch>
            <a:fillRect/>
          </a:stretch>
        </p:blipFill>
        <p:spPr>
          <a:xfrm>
            <a:off x="2109787" y="1090612"/>
            <a:ext cx="7972425" cy="4676775"/>
          </a:xfrm>
          <a:prstGeom prst="rect">
            <a:avLst/>
          </a:prstGeom>
        </p:spPr>
      </p:pic>
    </p:spTree>
    <p:extLst>
      <p:ext uri="{BB962C8B-B14F-4D97-AF65-F5344CB8AC3E}">
        <p14:creationId xmlns:p14="http://schemas.microsoft.com/office/powerpoint/2010/main" val="64745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C1479603-254A-50C2-4CCF-038106624C4D}"/>
              </a:ext>
            </a:extLst>
          </p:cNvPr>
          <p:cNvSpPr txBox="1"/>
          <p:nvPr/>
        </p:nvSpPr>
        <p:spPr>
          <a:xfrm>
            <a:off x="1702676" y="2747380"/>
            <a:ext cx="9020502" cy="923330"/>
          </a:xfrm>
          <a:prstGeom prst="rect">
            <a:avLst/>
          </a:prstGeom>
          <a:noFill/>
          <a:ln>
            <a:solidFill>
              <a:schemeClr val="bg2"/>
            </a:solidFill>
          </a:ln>
        </p:spPr>
        <p:txBody>
          <a:bodyPr wrap="square">
            <a:spAutoFit/>
          </a:bodyPr>
          <a:lstStyle/>
          <a:p>
            <a:r>
              <a:rPr lang="pl-PL" dirty="0"/>
              <a:t>Ciągi znaków </a:t>
            </a:r>
            <a:r>
              <a:rPr lang="pl-PL" dirty="0" err="1"/>
              <a:t>Rusta</a:t>
            </a:r>
            <a:r>
              <a:rPr lang="pl-PL" dirty="0"/>
              <a:t> są domyślnie wielowierszowe.</a:t>
            </a:r>
          </a:p>
          <a:p>
            <a:endParaRPr lang="pl-PL" dirty="0"/>
          </a:p>
          <a:p>
            <a:r>
              <a:rPr lang="pl-PL" dirty="0"/>
              <a:t>Używamy znaku \ a na końcu wiersza, jeśli nie chcemy podziału wiersza.</a:t>
            </a:r>
          </a:p>
        </p:txBody>
      </p:sp>
    </p:spTree>
    <p:extLst>
      <p:ext uri="{BB962C8B-B14F-4D97-AF65-F5344CB8AC3E}">
        <p14:creationId xmlns:p14="http://schemas.microsoft.com/office/powerpoint/2010/main" val="13604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71E30B5-57E1-7DA0-97DC-B7D01A5AC005}"/>
              </a:ext>
            </a:extLst>
          </p:cNvPr>
          <p:cNvPicPr>
            <a:picLocks noChangeAspect="1"/>
          </p:cNvPicPr>
          <p:nvPr/>
        </p:nvPicPr>
        <p:blipFill>
          <a:blip r:embed="rId3"/>
          <a:stretch>
            <a:fillRect/>
          </a:stretch>
        </p:blipFill>
        <p:spPr>
          <a:xfrm>
            <a:off x="1998116" y="1336784"/>
            <a:ext cx="8536697" cy="3981450"/>
          </a:xfrm>
          <a:prstGeom prst="rect">
            <a:avLst/>
          </a:prstGeom>
        </p:spPr>
      </p:pic>
    </p:spTree>
    <p:extLst>
      <p:ext uri="{BB962C8B-B14F-4D97-AF65-F5344CB8AC3E}">
        <p14:creationId xmlns:p14="http://schemas.microsoft.com/office/powerpoint/2010/main" val="36655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D3253F76-538A-933B-FAEA-15F6550EB850}"/>
              </a:ext>
            </a:extLst>
          </p:cNvPr>
          <p:cNvSpPr txBox="1"/>
          <p:nvPr/>
        </p:nvSpPr>
        <p:spPr>
          <a:xfrm>
            <a:off x="1439917" y="2650922"/>
            <a:ext cx="7706709" cy="1200329"/>
          </a:xfrm>
          <a:prstGeom prst="rect">
            <a:avLst/>
          </a:prstGeom>
          <a:noFill/>
          <a:ln>
            <a:solidFill>
              <a:schemeClr val="bg2"/>
            </a:solidFill>
          </a:ln>
        </p:spPr>
        <p:txBody>
          <a:bodyPr wrap="square">
            <a:spAutoFit/>
          </a:bodyPr>
          <a:lstStyle/>
          <a:p>
            <a:r>
              <a:rPr lang="pl-PL" dirty="0"/>
              <a:t>Surowe ciągi znaków pozwalają nam napisać sekwencję znaków dosłownie, zaczynając od i kończąc na . Pozwala nam wstawić znaki, które w przeciwnym razie mogłyby mylić zwykły ciąg znaków z literałami (np. podwójne cudzysłowy i ukośniki odwrotne).r#""#</a:t>
            </a:r>
          </a:p>
        </p:txBody>
      </p:sp>
    </p:spTree>
    <p:extLst>
      <p:ext uri="{BB962C8B-B14F-4D97-AF65-F5344CB8AC3E}">
        <p14:creationId xmlns:p14="http://schemas.microsoft.com/office/powerpoint/2010/main" val="341207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01F00F8-0E36-28F6-5BE7-999737565CD3}"/>
              </a:ext>
            </a:extLst>
          </p:cNvPr>
          <p:cNvPicPr>
            <a:picLocks noChangeAspect="1"/>
          </p:cNvPicPr>
          <p:nvPr/>
        </p:nvPicPr>
        <p:blipFill>
          <a:blip r:embed="rId3"/>
          <a:stretch>
            <a:fillRect/>
          </a:stretch>
        </p:blipFill>
        <p:spPr>
          <a:xfrm>
            <a:off x="820897" y="1324305"/>
            <a:ext cx="10336327" cy="2897406"/>
          </a:xfrm>
          <a:prstGeom prst="rect">
            <a:avLst/>
          </a:prstGeom>
        </p:spPr>
      </p:pic>
    </p:spTree>
    <p:extLst>
      <p:ext uri="{BB962C8B-B14F-4D97-AF65-F5344CB8AC3E}">
        <p14:creationId xmlns:p14="http://schemas.microsoft.com/office/powerpoint/2010/main" val="5429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66D35995-B2EE-9517-4D10-DCA7C846A570}"/>
              </a:ext>
            </a:extLst>
          </p:cNvPr>
          <p:cNvSpPr txBox="1"/>
          <p:nvPr/>
        </p:nvSpPr>
        <p:spPr>
          <a:xfrm>
            <a:off x="3034862" y="2650922"/>
            <a:ext cx="6111764" cy="1477328"/>
          </a:xfrm>
          <a:prstGeom prst="rect">
            <a:avLst/>
          </a:prstGeom>
          <a:noFill/>
          <a:ln>
            <a:solidFill>
              <a:schemeClr val="bg2"/>
            </a:solidFill>
          </a:ln>
        </p:spPr>
        <p:txBody>
          <a:bodyPr wrap="square">
            <a:spAutoFit/>
          </a:bodyPr>
          <a:lstStyle/>
          <a:p>
            <a:r>
              <a:rPr lang="pl-PL" dirty="0"/>
              <a:t>Jeśli mamy bardzo duży tekst, rozważmy użycie makra do dołączenia tekstu z plików lokalnych do </a:t>
            </a:r>
            <a:r>
              <a:rPr lang="pl-PL" dirty="0" err="1"/>
              <a:t>programu:include_str</a:t>
            </a:r>
            <a:r>
              <a:rPr lang="pl-PL" dirty="0"/>
              <a:t>!</a:t>
            </a:r>
          </a:p>
          <a:p>
            <a:endParaRPr lang="pl-PL" dirty="0"/>
          </a:p>
          <a:p>
            <a:r>
              <a:rPr lang="pl-PL" i="1" dirty="0" err="1"/>
              <a:t>let</a:t>
            </a:r>
            <a:r>
              <a:rPr lang="pl-PL" i="1" dirty="0"/>
              <a:t> </a:t>
            </a:r>
            <a:r>
              <a:rPr lang="pl-PL" i="1" dirty="0" err="1"/>
              <a:t>hello_html</a:t>
            </a:r>
            <a:r>
              <a:rPr lang="pl-PL" i="1" dirty="0"/>
              <a:t> = </a:t>
            </a:r>
            <a:r>
              <a:rPr lang="pl-PL" i="1" dirty="0" err="1"/>
              <a:t>include_str</a:t>
            </a:r>
            <a:r>
              <a:rPr lang="pl-PL" i="1" dirty="0"/>
              <a:t>!("hello.html");</a:t>
            </a:r>
          </a:p>
        </p:txBody>
      </p:sp>
    </p:spTree>
    <p:extLst>
      <p:ext uri="{BB962C8B-B14F-4D97-AF65-F5344CB8AC3E}">
        <p14:creationId xmlns:p14="http://schemas.microsoft.com/office/powerpoint/2010/main" val="10125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1F81FEBE-8773-7ED9-6BD8-0E5E8BC0B0F6}"/>
              </a:ext>
            </a:extLst>
          </p:cNvPr>
          <p:cNvSpPr txBox="1"/>
          <p:nvPr/>
        </p:nvSpPr>
        <p:spPr>
          <a:xfrm>
            <a:off x="3034862" y="1404427"/>
            <a:ext cx="6111764" cy="3416320"/>
          </a:xfrm>
          <a:prstGeom prst="rect">
            <a:avLst/>
          </a:prstGeom>
          <a:noFill/>
          <a:ln>
            <a:solidFill>
              <a:schemeClr val="bg2"/>
            </a:solidFill>
          </a:ln>
        </p:spPr>
        <p:txBody>
          <a:bodyPr wrap="square">
            <a:spAutoFit/>
          </a:bodyPr>
          <a:lstStyle/>
          <a:p>
            <a:r>
              <a:rPr lang="pl-PL" dirty="0"/>
              <a:t>Plasterek (</a:t>
            </a:r>
            <a:r>
              <a:rPr lang="pl-PL" dirty="0" err="1"/>
              <a:t>slice</a:t>
            </a:r>
            <a:r>
              <a:rPr lang="pl-PL" dirty="0"/>
              <a:t>) ciągu znaków jest odwołaniem do sekwencji bajtów w pamięci, która musi być zawsze poprawna jako utf-8. </a:t>
            </a:r>
          </a:p>
          <a:p>
            <a:endParaRPr lang="pl-PL" dirty="0"/>
          </a:p>
          <a:p>
            <a:r>
              <a:rPr lang="pl-PL" dirty="0"/>
              <a:t>Wspólne metody:&amp;</a:t>
            </a:r>
            <a:r>
              <a:rPr lang="pl-PL" dirty="0" err="1"/>
              <a:t>str</a:t>
            </a:r>
            <a:endParaRPr lang="pl-PL" dirty="0"/>
          </a:p>
          <a:p>
            <a:endParaRPr lang="pl-PL" dirty="0"/>
          </a:p>
          <a:p>
            <a:pPr marL="285750" indent="-285750">
              <a:buFont typeface="Arial" panose="020B0604020202020204" pitchFamily="34" charset="0"/>
              <a:buChar char="•"/>
            </a:pPr>
            <a:r>
              <a:rPr lang="pl-PL" dirty="0"/>
              <a:t>len Pobiera długość literału ciągu w bajtach (nie liczbę znaków).</a:t>
            </a:r>
          </a:p>
          <a:p>
            <a:pPr marL="285750" indent="-285750">
              <a:buFont typeface="Arial" panose="020B0604020202020204" pitchFamily="34" charset="0"/>
              <a:buChar char="•"/>
            </a:pPr>
            <a:r>
              <a:rPr lang="pl-PL" dirty="0" err="1"/>
              <a:t>starts_with</a:t>
            </a:r>
            <a:r>
              <a:rPr lang="pl-PL" dirty="0"/>
              <a:t>/</a:t>
            </a:r>
            <a:r>
              <a:rPr lang="pl-PL" dirty="0" err="1"/>
              <a:t>ends_with</a:t>
            </a:r>
            <a:r>
              <a:rPr lang="pl-PL" dirty="0"/>
              <a:t> do podstawowych testów.</a:t>
            </a:r>
          </a:p>
          <a:p>
            <a:pPr marL="285750" indent="-285750">
              <a:buFont typeface="Arial" panose="020B0604020202020204" pitchFamily="34" charset="0"/>
              <a:buChar char="•"/>
            </a:pPr>
            <a:r>
              <a:rPr lang="pl-PL" dirty="0" err="1"/>
              <a:t>is_empty</a:t>
            </a:r>
            <a:r>
              <a:rPr lang="pl-PL" dirty="0"/>
              <a:t> Zwraca wartość </a:t>
            </a:r>
            <a:r>
              <a:rPr lang="pl-PL" dirty="0" err="1"/>
              <a:t>true</a:t>
            </a:r>
            <a:r>
              <a:rPr lang="pl-PL" dirty="0"/>
              <a:t>, jeśli długość zerowa.</a:t>
            </a:r>
          </a:p>
          <a:p>
            <a:pPr marL="285750" indent="-285750">
              <a:buFont typeface="Arial" panose="020B0604020202020204" pitchFamily="34" charset="0"/>
              <a:buChar char="•"/>
            </a:pPr>
            <a:r>
              <a:rPr lang="pl-PL" dirty="0" err="1"/>
              <a:t>find</a:t>
            </a:r>
            <a:r>
              <a:rPr lang="pl-PL" dirty="0"/>
              <a:t> Zwraca pierwszą pozycję jakiegoś </a:t>
            </a:r>
            <a:r>
              <a:rPr lang="pl-PL" dirty="0" err="1"/>
              <a:t>tekstu.Option</a:t>
            </a:r>
            <a:r>
              <a:rPr lang="pl-PL" dirty="0"/>
              <a:t>&lt;</a:t>
            </a:r>
            <a:r>
              <a:rPr lang="pl-PL" dirty="0" err="1"/>
              <a:t>usize</a:t>
            </a:r>
            <a:r>
              <a:rPr lang="pl-PL" dirty="0"/>
              <a:t>&gt;</a:t>
            </a:r>
          </a:p>
        </p:txBody>
      </p:sp>
    </p:spTree>
    <p:extLst>
      <p:ext uri="{BB962C8B-B14F-4D97-AF65-F5344CB8AC3E}">
        <p14:creationId xmlns:p14="http://schemas.microsoft.com/office/powerpoint/2010/main" val="295085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522647DF-0B66-1AEE-D950-67C8C5E7B082}"/>
              </a:ext>
            </a:extLst>
          </p:cNvPr>
          <p:cNvPicPr>
            <a:picLocks noChangeAspect="1"/>
          </p:cNvPicPr>
          <p:nvPr/>
        </p:nvPicPr>
        <p:blipFill>
          <a:blip r:embed="rId3"/>
          <a:stretch>
            <a:fillRect/>
          </a:stretch>
        </p:blipFill>
        <p:spPr>
          <a:xfrm>
            <a:off x="972554" y="1328737"/>
            <a:ext cx="10498010" cy="3390408"/>
          </a:xfrm>
          <a:prstGeom prst="rect">
            <a:avLst/>
          </a:prstGeom>
        </p:spPr>
      </p:pic>
    </p:spTree>
    <p:extLst>
      <p:ext uri="{BB962C8B-B14F-4D97-AF65-F5344CB8AC3E}">
        <p14:creationId xmlns:p14="http://schemas.microsoft.com/office/powerpoint/2010/main" val="15166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522647DF-0B66-1AEE-D950-67C8C5E7B082}"/>
              </a:ext>
            </a:extLst>
          </p:cNvPr>
          <p:cNvPicPr>
            <a:picLocks noChangeAspect="1"/>
          </p:cNvPicPr>
          <p:nvPr/>
        </p:nvPicPr>
        <p:blipFill>
          <a:blip r:embed="rId3"/>
          <a:stretch>
            <a:fillRect/>
          </a:stretch>
        </p:blipFill>
        <p:spPr>
          <a:xfrm>
            <a:off x="972554" y="1328737"/>
            <a:ext cx="10498010" cy="3390408"/>
          </a:xfrm>
          <a:prstGeom prst="rect">
            <a:avLst/>
          </a:prstGeom>
        </p:spPr>
      </p:pic>
    </p:spTree>
    <p:extLst>
      <p:ext uri="{BB962C8B-B14F-4D97-AF65-F5344CB8AC3E}">
        <p14:creationId xmlns:p14="http://schemas.microsoft.com/office/powerpoint/2010/main" val="17884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655F83A1-1983-8D4A-3D37-783281C0CD4D}"/>
              </a:ext>
            </a:extLst>
          </p:cNvPr>
          <p:cNvPicPr>
            <a:picLocks noChangeAspect="1"/>
          </p:cNvPicPr>
          <p:nvPr/>
        </p:nvPicPr>
        <p:blipFill>
          <a:blip r:embed="rId3"/>
          <a:stretch>
            <a:fillRect/>
          </a:stretch>
        </p:blipFill>
        <p:spPr>
          <a:xfrm>
            <a:off x="473794" y="1218214"/>
            <a:ext cx="11244411" cy="3217151"/>
          </a:xfrm>
          <a:prstGeom prst="rect">
            <a:avLst/>
          </a:prstGeom>
        </p:spPr>
      </p:pic>
    </p:spTree>
    <p:extLst>
      <p:ext uri="{BB962C8B-B14F-4D97-AF65-F5344CB8AC3E}">
        <p14:creationId xmlns:p14="http://schemas.microsoft.com/office/powerpoint/2010/main" val="33230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3BF2BEBE-7241-649D-02D2-CF7CD1A3923A}"/>
              </a:ext>
            </a:extLst>
          </p:cNvPr>
          <p:cNvSpPr txBox="1"/>
          <p:nvPr/>
        </p:nvSpPr>
        <p:spPr>
          <a:xfrm>
            <a:off x="1258614" y="1380863"/>
            <a:ext cx="9472448" cy="3416320"/>
          </a:xfrm>
          <a:prstGeom prst="rect">
            <a:avLst/>
          </a:prstGeom>
          <a:noFill/>
          <a:ln>
            <a:solidFill>
              <a:schemeClr val="bg2"/>
            </a:solidFill>
          </a:ln>
        </p:spPr>
        <p:txBody>
          <a:bodyPr wrap="square">
            <a:spAutoFit/>
          </a:bodyPr>
          <a:lstStyle/>
          <a:p>
            <a:r>
              <a:rPr lang="pl-PL" dirty="0"/>
              <a:t>String jest strukturą, która posiada sekwencję utf-8 bajtów w pamięci sterty.</a:t>
            </a:r>
          </a:p>
          <a:p>
            <a:endParaRPr lang="pl-PL" dirty="0"/>
          </a:p>
          <a:p>
            <a:r>
              <a:rPr lang="pl-PL" dirty="0"/>
              <a:t>Ponieważ jego pamięć znajduje się na stercie, można go rozszerzać, modyfikować itp. w sposób, w jaki literały ciągów nie mogą.</a:t>
            </a:r>
          </a:p>
          <a:p>
            <a:endParaRPr lang="pl-PL" dirty="0"/>
          </a:p>
          <a:p>
            <a:r>
              <a:rPr lang="pl-PL" dirty="0"/>
              <a:t>Typowe metody:</a:t>
            </a:r>
          </a:p>
          <a:p>
            <a:endParaRPr lang="pl-PL" dirty="0"/>
          </a:p>
          <a:p>
            <a:pPr marL="285750" indent="-285750">
              <a:buFont typeface="Arial" panose="020B0604020202020204" pitchFamily="34" charset="0"/>
              <a:buChar char="•"/>
            </a:pPr>
            <a:r>
              <a:rPr lang="pl-PL" dirty="0" err="1"/>
              <a:t>push_str</a:t>
            </a:r>
            <a:r>
              <a:rPr lang="pl-PL" dirty="0"/>
              <a:t> , aby dodać więcej bajtów UTF-8 na końcu ciągu.</a:t>
            </a:r>
          </a:p>
          <a:p>
            <a:pPr marL="285750" indent="-285750">
              <a:buFont typeface="Arial" panose="020B0604020202020204" pitchFamily="34" charset="0"/>
              <a:buChar char="•"/>
            </a:pPr>
            <a:r>
              <a:rPr lang="pl-PL" dirty="0" err="1"/>
              <a:t>replace</a:t>
            </a:r>
            <a:r>
              <a:rPr lang="pl-PL" dirty="0"/>
              <a:t> , aby zastąpić sekwencje bajtów UTF-8 innymi bajtami.</a:t>
            </a:r>
          </a:p>
          <a:p>
            <a:pPr marL="285750" indent="-285750">
              <a:buFont typeface="Arial" panose="020B0604020202020204" pitchFamily="34" charset="0"/>
              <a:buChar char="•"/>
            </a:pPr>
            <a:r>
              <a:rPr lang="pl-PL" dirty="0" err="1"/>
              <a:t>to_lowercase</a:t>
            </a:r>
            <a:r>
              <a:rPr lang="pl-PL" dirty="0"/>
              <a:t>/</a:t>
            </a:r>
            <a:r>
              <a:rPr lang="pl-PL" dirty="0" err="1"/>
              <a:t>to_uppercase</a:t>
            </a:r>
            <a:r>
              <a:rPr lang="pl-PL" dirty="0"/>
              <a:t> w przypadku zmian wielkości liter.</a:t>
            </a:r>
          </a:p>
          <a:p>
            <a:pPr marL="285750" indent="-285750">
              <a:buFont typeface="Arial" panose="020B0604020202020204" pitchFamily="34" charset="0"/>
              <a:buChar char="•"/>
            </a:pPr>
            <a:r>
              <a:rPr lang="pl-PL" dirty="0" err="1"/>
              <a:t>trim</a:t>
            </a:r>
            <a:r>
              <a:rPr lang="pl-PL" dirty="0"/>
              <a:t> do przycinania przestrzeni</a:t>
            </a:r>
          </a:p>
          <a:p>
            <a:endParaRPr lang="pl-PL" dirty="0"/>
          </a:p>
        </p:txBody>
      </p:sp>
    </p:spTree>
    <p:extLst>
      <p:ext uri="{BB962C8B-B14F-4D97-AF65-F5344CB8AC3E}">
        <p14:creationId xmlns:p14="http://schemas.microsoft.com/office/powerpoint/2010/main" val="22707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423745" y="2138952"/>
            <a:ext cx="11745157" cy="2283023"/>
          </a:xfrm>
        </p:spPr>
        <p:txBody>
          <a:bodyPr rtlCol="0">
            <a:normAutofit/>
          </a:bodyPr>
          <a:lstStyle/>
          <a:p>
            <a:pPr algn="l" rtl="0"/>
            <a:r>
              <a:rPr lang="pl-PL" sz="3200" dirty="0"/>
              <a:t>					W Polsce?</a:t>
            </a:r>
            <a:br>
              <a:rPr lang="pl-PL" sz="3200" dirty="0"/>
            </a:br>
            <a:br>
              <a:rPr lang="pl-PL" sz="3200" dirty="0"/>
            </a:br>
            <a:endParaRPr lang="pl-PL" sz="3200" dirty="0"/>
          </a:p>
        </p:txBody>
      </p:sp>
    </p:spTree>
    <p:extLst>
      <p:ext uri="{BB962C8B-B14F-4D97-AF65-F5344CB8AC3E}">
        <p14:creationId xmlns:p14="http://schemas.microsoft.com/office/powerpoint/2010/main" val="3728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728C3A31-4F70-2611-7D9E-DC109F04654A}"/>
              </a:ext>
            </a:extLst>
          </p:cNvPr>
          <p:cNvPicPr>
            <a:picLocks noChangeAspect="1"/>
          </p:cNvPicPr>
          <p:nvPr/>
        </p:nvPicPr>
        <p:blipFill>
          <a:blip r:embed="rId3"/>
          <a:stretch>
            <a:fillRect/>
          </a:stretch>
        </p:blipFill>
        <p:spPr>
          <a:xfrm>
            <a:off x="1180732" y="1689702"/>
            <a:ext cx="9830536" cy="2903319"/>
          </a:xfrm>
          <a:prstGeom prst="rect">
            <a:avLst/>
          </a:prstGeom>
        </p:spPr>
      </p:pic>
    </p:spTree>
    <p:extLst>
      <p:ext uri="{BB962C8B-B14F-4D97-AF65-F5344CB8AC3E}">
        <p14:creationId xmlns:p14="http://schemas.microsoft.com/office/powerpoint/2010/main" val="314169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461A0F2-A838-57B6-CB42-4F911D3720BA}"/>
              </a:ext>
            </a:extLst>
          </p:cNvPr>
          <p:cNvPicPr>
            <a:picLocks noChangeAspect="1"/>
          </p:cNvPicPr>
          <p:nvPr/>
        </p:nvPicPr>
        <p:blipFill>
          <a:blip r:embed="rId3"/>
          <a:stretch>
            <a:fillRect/>
          </a:stretch>
        </p:blipFill>
        <p:spPr>
          <a:xfrm>
            <a:off x="1420428" y="852234"/>
            <a:ext cx="8851037" cy="4912823"/>
          </a:xfrm>
          <a:prstGeom prst="rect">
            <a:avLst/>
          </a:prstGeom>
        </p:spPr>
      </p:pic>
    </p:spTree>
    <p:extLst>
      <p:ext uri="{BB962C8B-B14F-4D97-AF65-F5344CB8AC3E}">
        <p14:creationId xmlns:p14="http://schemas.microsoft.com/office/powerpoint/2010/main" val="6514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13ED1345-41D9-B1C1-0FE7-FD7C74AA557C}"/>
              </a:ext>
            </a:extLst>
          </p:cNvPr>
          <p:cNvPicPr>
            <a:picLocks noChangeAspect="1"/>
          </p:cNvPicPr>
          <p:nvPr/>
        </p:nvPicPr>
        <p:blipFill>
          <a:blip r:embed="rId3"/>
          <a:stretch>
            <a:fillRect/>
          </a:stretch>
        </p:blipFill>
        <p:spPr>
          <a:xfrm>
            <a:off x="1966912" y="776287"/>
            <a:ext cx="8258175" cy="5305425"/>
          </a:xfrm>
          <a:prstGeom prst="rect">
            <a:avLst/>
          </a:prstGeom>
        </p:spPr>
      </p:pic>
    </p:spTree>
    <p:extLst>
      <p:ext uri="{BB962C8B-B14F-4D97-AF65-F5344CB8AC3E}">
        <p14:creationId xmlns:p14="http://schemas.microsoft.com/office/powerpoint/2010/main" val="372362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A227806-BA29-89AE-DDB1-969B71D1E706}"/>
              </a:ext>
            </a:extLst>
          </p:cNvPr>
          <p:cNvPicPr>
            <a:picLocks noChangeAspect="1"/>
          </p:cNvPicPr>
          <p:nvPr/>
        </p:nvPicPr>
        <p:blipFill>
          <a:blip r:embed="rId3"/>
          <a:stretch>
            <a:fillRect/>
          </a:stretch>
        </p:blipFill>
        <p:spPr>
          <a:xfrm>
            <a:off x="1447800" y="857250"/>
            <a:ext cx="9296400" cy="5143500"/>
          </a:xfrm>
          <a:prstGeom prst="rect">
            <a:avLst/>
          </a:prstGeom>
        </p:spPr>
      </p:pic>
    </p:spTree>
    <p:extLst>
      <p:ext uri="{BB962C8B-B14F-4D97-AF65-F5344CB8AC3E}">
        <p14:creationId xmlns:p14="http://schemas.microsoft.com/office/powerpoint/2010/main" val="65020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697C5EED-0947-8AC7-DE99-AD6DB7459831}"/>
              </a:ext>
            </a:extLst>
          </p:cNvPr>
          <p:cNvPicPr>
            <a:picLocks noChangeAspect="1"/>
          </p:cNvPicPr>
          <p:nvPr/>
        </p:nvPicPr>
        <p:blipFill>
          <a:blip r:embed="rId3"/>
          <a:stretch>
            <a:fillRect/>
          </a:stretch>
        </p:blipFill>
        <p:spPr>
          <a:xfrm>
            <a:off x="1550216" y="812938"/>
            <a:ext cx="8588083" cy="5232124"/>
          </a:xfrm>
          <a:prstGeom prst="rect">
            <a:avLst/>
          </a:prstGeom>
        </p:spPr>
      </p:pic>
    </p:spTree>
    <p:extLst>
      <p:ext uri="{BB962C8B-B14F-4D97-AF65-F5344CB8AC3E}">
        <p14:creationId xmlns:p14="http://schemas.microsoft.com/office/powerpoint/2010/main" val="23781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5B3483C-FF42-1872-1F83-FB3F17FE181A}"/>
              </a:ext>
            </a:extLst>
          </p:cNvPr>
          <p:cNvPicPr>
            <a:picLocks noChangeAspect="1"/>
          </p:cNvPicPr>
          <p:nvPr/>
        </p:nvPicPr>
        <p:blipFill>
          <a:blip r:embed="rId3"/>
          <a:stretch>
            <a:fillRect/>
          </a:stretch>
        </p:blipFill>
        <p:spPr>
          <a:xfrm>
            <a:off x="310718" y="1505411"/>
            <a:ext cx="11644960" cy="2519458"/>
          </a:xfrm>
          <a:prstGeom prst="rect">
            <a:avLst/>
          </a:prstGeom>
        </p:spPr>
      </p:pic>
    </p:spTree>
    <p:extLst>
      <p:ext uri="{BB962C8B-B14F-4D97-AF65-F5344CB8AC3E}">
        <p14:creationId xmlns:p14="http://schemas.microsoft.com/office/powerpoint/2010/main" val="281748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3CCB91A-5127-12FA-8487-614FE0EEC321}"/>
              </a:ext>
            </a:extLst>
          </p:cNvPr>
          <p:cNvPicPr>
            <a:picLocks noChangeAspect="1"/>
          </p:cNvPicPr>
          <p:nvPr/>
        </p:nvPicPr>
        <p:blipFill>
          <a:blip r:embed="rId3"/>
          <a:stretch>
            <a:fillRect/>
          </a:stretch>
        </p:blipFill>
        <p:spPr>
          <a:xfrm>
            <a:off x="3118905" y="852716"/>
            <a:ext cx="5306003" cy="4664756"/>
          </a:xfrm>
          <a:prstGeom prst="rect">
            <a:avLst/>
          </a:prstGeom>
        </p:spPr>
      </p:pic>
    </p:spTree>
    <p:extLst>
      <p:ext uri="{BB962C8B-B14F-4D97-AF65-F5344CB8AC3E}">
        <p14:creationId xmlns:p14="http://schemas.microsoft.com/office/powerpoint/2010/main" val="5489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4CBDD22-E5C2-F141-3DF5-93C09F1A71A5}"/>
              </a:ext>
            </a:extLst>
          </p:cNvPr>
          <p:cNvPicPr>
            <a:picLocks noChangeAspect="1"/>
          </p:cNvPicPr>
          <p:nvPr/>
        </p:nvPicPr>
        <p:blipFill>
          <a:blip r:embed="rId3"/>
          <a:stretch>
            <a:fillRect/>
          </a:stretch>
        </p:blipFill>
        <p:spPr>
          <a:xfrm>
            <a:off x="239698" y="1496996"/>
            <a:ext cx="11111004" cy="3020911"/>
          </a:xfrm>
          <a:prstGeom prst="rect">
            <a:avLst/>
          </a:prstGeom>
        </p:spPr>
      </p:pic>
    </p:spTree>
    <p:extLst>
      <p:ext uri="{BB962C8B-B14F-4D97-AF65-F5344CB8AC3E}">
        <p14:creationId xmlns:p14="http://schemas.microsoft.com/office/powerpoint/2010/main" val="377914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A1898CF-51A3-870D-FD01-59F4A630A74E}"/>
              </a:ext>
            </a:extLst>
          </p:cNvPr>
          <p:cNvPicPr>
            <a:picLocks noChangeAspect="1"/>
          </p:cNvPicPr>
          <p:nvPr/>
        </p:nvPicPr>
        <p:blipFill>
          <a:blip r:embed="rId3"/>
          <a:stretch>
            <a:fillRect/>
          </a:stretch>
        </p:blipFill>
        <p:spPr>
          <a:xfrm>
            <a:off x="781236" y="2530618"/>
            <a:ext cx="10766902" cy="1553434"/>
          </a:xfrm>
          <a:prstGeom prst="rect">
            <a:avLst/>
          </a:prstGeom>
        </p:spPr>
      </p:pic>
    </p:spTree>
    <p:extLst>
      <p:ext uri="{BB962C8B-B14F-4D97-AF65-F5344CB8AC3E}">
        <p14:creationId xmlns:p14="http://schemas.microsoft.com/office/powerpoint/2010/main" val="358054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C32F209-0AAD-007E-B98F-53911D9466F7}"/>
              </a:ext>
            </a:extLst>
          </p:cNvPr>
          <p:cNvPicPr>
            <a:picLocks noChangeAspect="1"/>
          </p:cNvPicPr>
          <p:nvPr/>
        </p:nvPicPr>
        <p:blipFill>
          <a:blip r:embed="rId3"/>
          <a:stretch>
            <a:fillRect/>
          </a:stretch>
        </p:blipFill>
        <p:spPr>
          <a:xfrm>
            <a:off x="1666875" y="2209800"/>
            <a:ext cx="8858250" cy="2438400"/>
          </a:xfrm>
          <a:prstGeom prst="rect">
            <a:avLst/>
          </a:prstGeom>
        </p:spPr>
      </p:pic>
    </p:spTree>
    <p:extLst>
      <p:ext uri="{BB962C8B-B14F-4D97-AF65-F5344CB8AC3E}">
        <p14:creationId xmlns:p14="http://schemas.microsoft.com/office/powerpoint/2010/main" val="415196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3E900E-4307-1A6C-A784-244E77946A17}"/>
              </a:ext>
            </a:extLst>
          </p:cNvPr>
          <p:cNvPicPr>
            <a:picLocks noChangeAspect="1"/>
          </p:cNvPicPr>
          <p:nvPr/>
        </p:nvPicPr>
        <p:blipFill>
          <a:blip r:embed="rId3"/>
          <a:stretch>
            <a:fillRect/>
          </a:stretch>
        </p:blipFill>
        <p:spPr>
          <a:xfrm>
            <a:off x="1819922" y="885637"/>
            <a:ext cx="9108489" cy="4952138"/>
          </a:xfrm>
          <a:prstGeom prst="rect">
            <a:avLst/>
          </a:prstGeom>
        </p:spPr>
      </p:pic>
    </p:spTree>
    <p:extLst>
      <p:ext uri="{BB962C8B-B14F-4D97-AF65-F5344CB8AC3E}">
        <p14:creationId xmlns:p14="http://schemas.microsoft.com/office/powerpoint/2010/main" val="421521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2A5E851-E038-7CB1-EC5C-42EA833578E0}"/>
              </a:ext>
            </a:extLst>
          </p:cNvPr>
          <p:cNvPicPr>
            <a:picLocks noChangeAspect="1"/>
          </p:cNvPicPr>
          <p:nvPr/>
        </p:nvPicPr>
        <p:blipFill>
          <a:blip r:embed="rId3"/>
          <a:stretch>
            <a:fillRect/>
          </a:stretch>
        </p:blipFill>
        <p:spPr>
          <a:xfrm>
            <a:off x="1099046" y="1837678"/>
            <a:ext cx="9758945" cy="2219463"/>
          </a:xfrm>
          <a:prstGeom prst="rect">
            <a:avLst/>
          </a:prstGeom>
        </p:spPr>
      </p:pic>
    </p:spTree>
    <p:extLst>
      <p:ext uri="{BB962C8B-B14F-4D97-AF65-F5344CB8AC3E}">
        <p14:creationId xmlns:p14="http://schemas.microsoft.com/office/powerpoint/2010/main" val="360454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7BFE51B-0EB5-55A4-2228-1064AEA20F3D}"/>
              </a:ext>
            </a:extLst>
          </p:cNvPr>
          <p:cNvPicPr>
            <a:picLocks noChangeAspect="1"/>
          </p:cNvPicPr>
          <p:nvPr/>
        </p:nvPicPr>
        <p:blipFill>
          <a:blip r:embed="rId3"/>
          <a:stretch>
            <a:fillRect/>
          </a:stretch>
        </p:blipFill>
        <p:spPr>
          <a:xfrm>
            <a:off x="3736198" y="1180730"/>
            <a:ext cx="4254240" cy="4745114"/>
          </a:xfrm>
          <a:prstGeom prst="rect">
            <a:avLst/>
          </a:prstGeom>
        </p:spPr>
      </p:pic>
    </p:spTree>
    <p:extLst>
      <p:ext uri="{BB962C8B-B14F-4D97-AF65-F5344CB8AC3E}">
        <p14:creationId xmlns:p14="http://schemas.microsoft.com/office/powerpoint/2010/main" val="19774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6059599-A4C5-DBF2-9269-0D5AACD33EE5}"/>
              </a:ext>
            </a:extLst>
          </p:cNvPr>
          <p:cNvPicPr>
            <a:picLocks noChangeAspect="1"/>
          </p:cNvPicPr>
          <p:nvPr/>
        </p:nvPicPr>
        <p:blipFill>
          <a:blip r:embed="rId3"/>
          <a:stretch>
            <a:fillRect/>
          </a:stretch>
        </p:blipFill>
        <p:spPr>
          <a:xfrm>
            <a:off x="417250" y="1464814"/>
            <a:ext cx="10854032" cy="4217429"/>
          </a:xfrm>
          <a:prstGeom prst="rect">
            <a:avLst/>
          </a:prstGeom>
        </p:spPr>
      </p:pic>
    </p:spTree>
    <p:extLst>
      <p:ext uri="{BB962C8B-B14F-4D97-AF65-F5344CB8AC3E}">
        <p14:creationId xmlns:p14="http://schemas.microsoft.com/office/powerpoint/2010/main" val="10283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83E8147-5FE1-665E-7DA7-CC4E8AF5AC0A}"/>
              </a:ext>
            </a:extLst>
          </p:cNvPr>
          <p:cNvPicPr>
            <a:picLocks noChangeAspect="1"/>
          </p:cNvPicPr>
          <p:nvPr/>
        </p:nvPicPr>
        <p:blipFill>
          <a:blip r:embed="rId3"/>
          <a:stretch>
            <a:fillRect/>
          </a:stretch>
        </p:blipFill>
        <p:spPr>
          <a:xfrm>
            <a:off x="99134" y="2009494"/>
            <a:ext cx="11993732" cy="2839011"/>
          </a:xfrm>
          <a:prstGeom prst="rect">
            <a:avLst/>
          </a:prstGeom>
        </p:spPr>
      </p:pic>
    </p:spTree>
    <p:extLst>
      <p:ext uri="{BB962C8B-B14F-4D97-AF65-F5344CB8AC3E}">
        <p14:creationId xmlns:p14="http://schemas.microsoft.com/office/powerpoint/2010/main" val="11208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A0B4A7C-B636-4462-E099-9B81DDDC123C}"/>
              </a:ext>
            </a:extLst>
          </p:cNvPr>
          <p:cNvPicPr>
            <a:picLocks noChangeAspect="1"/>
          </p:cNvPicPr>
          <p:nvPr/>
        </p:nvPicPr>
        <p:blipFill>
          <a:blip r:embed="rId3"/>
          <a:stretch>
            <a:fillRect/>
          </a:stretch>
        </p:blipFill>
        <p:spPr>
          <a:xfrm>
            <a:off x="195309" y="2216556"/>
            <a:ext cx="11407806" cy="2424888"/>
          </a:xfrm>
          <a:prstGeom prst="rect">
            <a:avLst/>
          </a:prstGeom>
        </p:spPr>
      </p:pic>
    </p:spTree>
    <p:extLst>
      <p:ext uri="{BB962C8B-B14F-4D97-AF65-F5344CB8AC3E}">
        <p14:creationId xmlns:p14="http://schemas.microsoft.com/office/powerpoint/2010/main" val="8537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5EC3C4A-D802-EDDF-C589-2D22A6F00F63}"/>
              </a:ext>
            </a:extLst>
          </p:cNvPr>
          <p:cNvPicPr>
            <a:picLocks noChangeAspect="1"/>
          </p:cNvPicPr>
          <p:nvPr/>
        </p:nvPicPr>
        <p:blipFill>
          <a:blip r:embed="rId3"/>
          <a:stretch>
            <a:fillRect/>
          </a:stretch>
        </p:blipFill>
        <p:spPr>
          <a:xfrm>
            <a:off x="1260629" y="864063"/>
            <a:ext cx="9135122" cy="5129874"/>
          </a:xfrm>
          <a:prstGeom prst="rect">
            <a:avLst/>
          </a:prstGeom>
        </p:spPr>
      </p:pic>
    </p:spTree>
    <p:extLst>
      <p:ext uri="{BB962C8B-B14F-4D97-AF65-F5344CB8AC3E}">
        <p14:creationId xmlns:p14="http://schemas.microsoft.com/office/powerpoint/2010/main" val="332579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5249FC1-5140-79A2-E005-6EF3A8AA24D1}"/>
              </a:ext>
            </a:extLst>
          </p:cNvPr>
          <p:cNvPicPr>
            <a:picLocks noChangeAspect="1"/>
          </p:cNvPicPr>
          <p:nvPr/>
        </p:nvPicPr>
        <p:blipFill>
          <a:blip r:embed="rId3"/>
          <a:stretch>
            <a:fillRect/>
          </a:stretch>
        </p:blipFill>
        <p:spPr>
          <a:xfrm>
            <a:off x="1084936" y="2325949"/>
            <a:ext cx="10022128" cy="1710477"/>
          </a:xfrm>
          <a:prstGeom prst="rect">
            <a:avLst/>
          </a:prstGeom>
        </p:spPr>
      </p:pic>
    </p:spTree>
    <p:extLst>
      <p:ext uri="{BB962C8B-B14F-4D97-AF65-F5344CB8AC3E}">
        <p14:creationId xmlns:p14="http://schemas.microsoft.com/office/powerpoint/2010/main" val="10780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90955BB-3DC3-C99C-4333-2C3532D9548E}"/>
              </a:ext>
            </a:extLst>
          </p:cNvPr>
          <p:cNvPicPr>
            <a:picLocks noChangeAspect="1"/>
          </p:cNvPicPr>
          <p:nvPr/>
        </p:nvPicPr>
        <p:blipFill>
          <a:blip r:embed="rId3"/>
          <a:stretch>
            <a:fillRect/>
          </a:stretch>
        </p:blipFill>
        <p:spPr>
          <a:xfrm>
            <a:off x="2549094" y="1018637"/>
            <a:ext cx="5893570" cy="4998620"/>
          </a:xfrm>
          <a:prstGeom prst="rect">
            <a:avLst/>
          </a:prstGeom>
        </p:spPr>
      </p:pic>
    </p:spTree>
    <p:extLst>
      <p:ext uri="{BB962C8B-B14F-4D97-AF65-F5344CB8AC3E}">
        <p14:creationId xmlns:p14="http://schemas.microsoft.com/office/powerpoint/2010/main" val="7176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5AC7D60-DCFF-215D-5338-7070FA325DB9}"/>
              </a:ext>
            </a:extLst>
          </p:cNvPr>
          <p:cNvPicPr>
            <a:picLocks noChangeAspect="1"/>
          </p:cNvPicPr>
          <p:nvPr/>
        </p:nvPicPr>
        <p:blipFill>
          <a:blip r:embed="rId3"/>
          <a:stretch>
            <a:fillRect/>
          </a:stretch>
        </p:blipFill>
        <p:spPr>
          <a:xfrm>
            <a:off x="3535393" y="966586"/>
            <a:ext cx="4694207" cy="4940485"/>
          </a:xfrm>
          <a:prstGeom prst="rect">
            <a:avLst/>
          </a:prstGeom>
        </p:spPr>
      </p:pic>
    </p:spTree>
    <p:extLst>
      <p:ext uri="{BB962C8B-B14F-4D97-AF65-F5344CB8AC3E}">
        <p14:creationId xmlns:p14="http://schemas.microsoft.com/office/powerpoint/2010/main" val="404595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6BB63FC-1709-D143-AFE5-423E95C80670}"/>
              </a:ext>
            </a:extLst>
          </p:cNvPr>
          <p:cNvPicPr>
            <a:picLocks noChangeAspect="1"/>
          </p:cNvPicPr>
          <p:nvPr/>
        </p:nvPicPr>
        <p:blipFill>
          <a:blip r:embed="rId3"/>
          <a:stretch>
            <a:fillRect/>
          </a:stretch>
        </p:blipFill>
        <p:spPr>
          <a:xfrm>
            <a:off x="2607538" y="1247017"/>
            <a:ext cx="6536462" cy="4692422"/>
          </a:xfrm>
          <a:prstGeom prst="rect">
            <a:avLst/>
          </a:prstGeom>
        </p:spPr>
      </p:pic>
    </p:spTree>
    <p:extLst>
      <p:ext uri="{BB962C8B-B14F-4D97-AF65-F5344CB8AC3E}">
        <p14:creationId xmlns:p14="http://schemas.microsoft.com/office/powerpoint/2010/main" val="114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rtlCol="0">
            <a:normAutofit/>
          </a:bodyPr>
          <a:lstStyle/>
          <a:p>
            <a:pPr rtl="0"/>
            <a:r>
              <a:rPr lang="pl-PL" dirty="0"/>
              <a:t>Ten kurs</a:t>
            </a:r>
          </a:p>
        </p:txBody>
      </p:sp>
      <p:sp>
        <p:nvSpPr>
          <p:cNvPr id="2" name="Zawartość — symbol zastępczy 1"/>
          <p:cNvSpPr>
            <a:spLocks noGrp="1"/>
          </p:cNvSpPr>
          <p:nvPr>
            <p:ph idx="1"/>
          </p:nvPr>
        </p:nvSpPr>
        <p:spPr/>
        <p:txBody>
          <a:bodyPr rtlCol="0">
            <a:normAutofit/>
          </a:bodyPr>
          <a:lstStyle/>
          <a:p>
            <a:pPr rtl="0"/>
            <a:r>
              <a:rPr lang="pl-PL" sz="2400" dirty="0"/>
              <a:t>Ma swój plan, ale zachęcam do aktywnego udziału poprzez uzgodnienie wspólnych pomysłów.</a:t>
            </a:r>
          </a:p>
          <a:p>
            <a:pPr rtl="0"/>
            <a:endParaRPr lang="pl-PL" sz="2400" dirty="0"/>
          </a:p>
        </p:txBody>
      </p:sp>
    </p:spTree>
    <p:extLst>
      <p:ext uri="{BB962C8B-B14F-4D97-AF65-F5344CB8AC3E}">
        <p14:creationId xmlns:p14="http://schemas.microsoft.com/office/powerpoint/2010/main" val="392405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ust developer salary">
            <a:extLst>
              <a:ext uri="{FF2B5EF4-FFF2-40B4-BE49-F238E27FC236}">
                <a16:creationId xmlns:a16="http://schemas.microsoft.com/office/drawing/2014/main" id="{198C9169-224A-EB1B-7D4C-B488BF228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1295400"/>
            <a:ext cx="83153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76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86368F81-1FD9-394E-F699-DCF73AF35ED0}"/>
              </a:ext>
            </a:extLst>
          </p:cNvPr>
          <p:cNvPicPr>
            <a:picLocks noChangeAspect="1"/>
          </p:cNvPicPr>
          <p:nvPr/>
        </p:nvPicPr>
        <p:blipFill>
          <a:blip r:embed="rId3"/>
          <a:stretch>
            <a:fillRect/>
          </a:stretch>
        </p:blipFill>
        <p:spPr>
          <a:xfrm>
            <a:off x="2350548" y="828529"/>
            <a:ext cx="6243036" cy="4834546"/>
          </a:xfrm>
          <a:prstGeom prst="rect">
            <a:avLst/>
          </a:prstGeom>
        </p:spPr>
      </p:pic>
    </p:spTree>
    <p:extLst>
      <p:ext uri="{BB962C8B-B14F-4D97-AF65-F5344CB8AC3E}">
        <p14:creationId xmlns:p14="http://schemas.microsoft.com/office/powerpoint/2010/main" val="287345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302C431-6D99-2B30-D2B2-CA405F672734}"/>
              </a:ext>
            </a:extLst>
          </p:cNvPr>
          <p:cNvPicPr>
            <a:picLocks noChangeAspect="1"/>
          </p:cNvPicPr>
          <p:nvPr/>
        </p:nvPicPr>
        <p:blipFill>
          <a:blip r:embed="rId3"/>
          <a:stretch>
            <a:fillRect/>
          </a:stretch>
        </p:blipFill>
        <p:spPr>
          <a:xfrm>
            <a:off x="2205037" y="1314450"/>
            <a:ext cx="7781925" cy="4229100"/>
          </a:xfrm>
          <a:prstGeom prst="rect">
            <a:avLst/>
          </a:prstGeom>
        </p:spPr>
      </p:pic>
    </p:spTree>
    <p:extLst>
      <p:ext uri="{BB962C8B-B14F-4D97-AF65-F5344CB8AC3E}">
        <p14:creationId xmlns:p14="http://schemas.microsoft.com/office/powerpoint/2010/main" val="21871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0AED9BC3-AC58-BDEF-9682-0FAFC070D468}"/>
              </a:ext>
            </a:extLst>
          </p:cNvPr>
          <p:cNvPicPr>
            <a:picLocks noChangeAspect="1"/>
          </p:cNvPicPr>
          <p:nvPr/>
        </p:nvPicPr>
        <p:blipFill>
          <a:blip r:embed="rId3"/>
          <a:stretch>
            <a:fillRect/>
          </a:stretch>
        </p:blipFill>
        <p:spPr>
          <a:xfrm>
            <a:off x="303238" y="2077644"/>
            <a:ext cx="11426367" cy="1724995"/>
          </a:xfrm>
          <a:prstGeom prst="rect">
            <a:avLst/>
          </a:prstGeom>
        </p:spPr>
      </p:pic>
    </p:spTree>
    <p:extLst>
      <p:ext uri="{BB962C8B-B14F-4D97-AF65-F5344CB8AC3E}">
        <p14:creationId xmlns:p14="http://schemas.microsoft.com/office/powerpoint/2010/main" val="253719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751309" y="2037353"/>
            <a:ext cx="11745157" cy="2283023"/>
          </a:xfrm>
        </p:spPr>
        <p:txBody>
          <a:bodyPr rtlCol="0">
            <a:normAutofit/>
          </a:bodyPr>
          <a:lstStyle/>
          <a:p>
            <a:pPr algn="l" rtl="0"/>
            <a:r>
              <a:rPr lang="pl-PL" sz="3200" dirty="0" err="1"/>
              <a:t>If</a:t>
            </a:r>
            <a:r>
              <a:rPr lang="pl-PL" sz="3200" dirty="0"/>
              <a:t>/</a:t>
            </a:r>
            <a:r>
              <a:rPr lang="pl-PL" sz="3200" dirty="0" err="1"/>
              <a:t>else</a:t>
            </a:r>
            <a:br>
              <a:rPr lang="pl-PL" sz="3200" dirty="0"/>
            </a:br>
            <a:br>
              <a:rPr lang="pl-PL" sz="3200" dirty="0"/>
            </a:br>
            <a:endParaRPr lang="pl-PL" sz="3200" dirty="0"/>
          </a:p>
        </p:txBody>
      </p:sp>
    </p:spTree>
    <p:extLst>
      <p:ext uri="{BB962C8B-B14F-4D97-AF65-F5344CB8AC3E}">
        <p14:creationId xmlns:p14="http://schemas.microsoft.com/office/powerpoint/2010/main" val="16740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C05DCD6-6B24-6195-52ED-104794C0A5A5}"/>
              </a:ext>
            </a:extLst>
          </p:cNvPr>
          <p:cNvPicPr>
            <a:picLocks noChangeAspect="1"/>
          </p:cNvPicPr>
          <p:nvPr/>
        </p:nvPicPr>
        <p:blipFill>
          <a:blip r:embed="rId3"/>
          <a:stretch>
            <a:fillRect/>
          </a:stretch>
        </p:blipFill>
        <p:spPr>
          <a:xfrm>
            <a:off x="2603356" y="852932"/>
            <a:ext cx="6198899" cy="5049536"/>
          </a:xfrm>
          <a:prstGeom prst="rect">
            <a:avLst/>
          </a:prstGeom>
        </p:spPr>
      </p:pic>
    </p:spTree>
    <p:extLst>
      <p:ext uri="{BB962C8B-B14F-4D97-AF65-F5344CB8AC3E}">
        <p14:creationId xmlns:p14="http://schemas.microsoft.com/office/powerpoint/2010/main" val="20267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3751309" y="2037353"/>
            <a:ext cx="11745157" cy="2283023"/>
          </a:xfrm>
        </p:spPr>
        <p:txBody>
          <a:bodyPr rtlCol="0">
            <a:normAutofit/>
          </a:bodyPr>
          <a:lstStyle/>
          <a:p>
            <a:pPr algn="l" rtl="0"/>
            <a:r>
              <a:rPr lang="pl-PL" sz="3200" dirty="0"/>
              <a:t>		 Pętle</a:t>
            </a:r>
            <a:br>
              <a:rPr lang="pl-PL" sz="3200" dirty="0"/>
            </a:br>
            <a:br>
              <a:rPr lang="pl-PL" sz="3200" dirty="0"/>
            </a:br>
            <a:endParaRPr lang="pl-PL" sz="3200" dirty="0"/>
          </a:p>
        </p:txBody>
      </p:sp>
    </p:spTree>
    <p:extLst>
      <p:ext uri="{BB962C8B-B14F-4D97-AF65-F5344CB8AC3E}">
        <p14:creationId xmlns:p14="http://schemas.microsoft.com/office/powerpoint/2010/main" val="411761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A7C456B-28B8-6623-320A-D89022686B6B}"/>
              </a:ext>
            </a:extLst>
          </p:cNvPr>
          <p:cNvPicPr>
            <a:picLocks noChangeAspect="1"/>
          </p:cNvPicPr>
          <p:nvPr/>
        </p:nvPicPr>
        <p:blipFill>
          <a:blip r:embed="rId3"/>
          <a:stretch>
            <a:fillRect/>
          </a:stretch>
        </p:blipFill>
        <p:spPr>
          <a:xfrm>
            <a:off x="2494070" y="782944"/>
            <a:ext cx="6223801" cy="5054864"/>
          </a:xfrm>
          <a:prstGeom prst="rect">
            <a:avLst/>
          </a:prstGeom>
        </p:spPr>
      </p:pic>
    </p:spTree>
    <p:extLst>
      <p:ext uri="{BB962C8B-B14F-4D97-AF65-F5344CB8AC3E}">
        <p14:creationId xmlns:p14="http://schemas.microsoft.com/office/powerpoint/2010/main" val="22127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DDF703C-E0E7-3C1C-37EF-6D7F946BB6B5}"/>
              </a:ext>
            </a:extLst>
          </p:cNvPr>
          <p:cNvPicPr>
            <a:picLocks noChangeAspect="1"/>
          </p:cNvPicPr>
          <p:nvPr/>
        </p:nvPicPr>
        <p:blipFill>
          <a:blip r:embed="rId3"/>
          <a:stretch>
            <a:fillRect/>
          </a:stretch>
        </p:blipFill>
        <p:spPr>
          <a:xfrm>
            <a:off x="2295525" y="1271587"/>
            <a:ext cx="7600950" cy="4314825"/>
          </a:xfrm>
          <a:prstGeom prst="rect">
            <a:avLst/>
          </a:prstGeom>
        </p:spPr>
      </p:pic>
    </p:spTree>
    <p:extLst>
      <p:ext uri="{BB962C8B-B14F-4D97-AF65-F5344CB8AC3E}">
        <p14:creationId xmlns:p14="http://schemas.microsoft.com/office/powerpoint/2010/main" val="23367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F822E29-61D9-531A-D29D-02E5B4998AEF}"/>
              </a:ext>
            </a:extLst>
          </p:cNvPr>
          <p:cNvPicPr>
            <a:picLocks noChangeAspect="1"/>
          </p:cNvPicPr>
          <p:nvPr/>
        </p:nvPicPr>
        <p:blipFill>
          <a:blip r:embed="rId3"/>
          <a:stretch>
            <a:fillRect/>
          </a:stretch>
        </p:blipFill>
        <p:spPr>
          <a:xfrm>
            <a:off x="2305050" y="1476375"/>
            <a:ext cx="7581900" cy="3905250"/>
          </a:xfrm>
          <a:prstGeom prst="rect">
            <a:avLst/>
          </a:prstGeom>
        </p:spPr>
      </p:pic>
    </p:spTree>
    <p:extLst>
      <p:ext uri="{BB962C8B-B14F-4D97-AF65-F5344CB8AC3E}">
        <p14:creationId xmlns:p14="http://schemas.microsoft.com/office/powerpoint/2010/main" val="102055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FF98F34-4300-6C66-097A-1FCA64C3BDFB}"/>
              </a:ext>
            </a:extLst>
          </p:cNvPr>
          <p:cNvPicPr>
            <a:picLocks noChangeAspect="1"/>
          </p:cNvPicPr>
          <p:nvPr/>
        </p:nvPicPr>
        <p:blipFill>
          <a:blip r:embed="rId3"/>
          <a:stretch>
            <a:fillRect/>
          </a:stretch>
        </p:blipFill>
        <p:spPr>
          <a:xfrm>
            <a:off x="1794770" y="970024"/>
            <a:ext cx="8743025" cy="4917952"/>
          </a:xfrm>
          <a:prstGeom prst="rect">
            <a:avLst/>
          </a:prstGeom>
        </p:spPr>
      </p:pic>
    </p:spTree>
    <p:extLst>
      <p:ext uri="{BB962C8B-B14F-4D97-AF65-F5344CB8AC3E}">
        <p14:creationId xmlns:p14="http://schemas.microsoft.com/office/powerpoint/2010/main" val="3055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2 most in-demand programming languages to learn in 2023">
            <a:extLst>
              <a:ext uri="{FF2B5EF4-FFF2-40B4-BE49-F238E27FC236}">
                <a16:creationId xmlns:a16="http://schemas.microsoft.com/office/drawing/2014/main" id="{AC881072-DCFB-E6E4-4760-739665BAC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746" y="965585"/>
            <a:ext cx="9384437" cy="492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7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217724E-BDA5-5795-813D-634962729DEF}"/>
              </a:ext>
            </a:extLst>
          </p:cNvPr>
          <p:cNvPicPr>
            <a:picLocks noChangeAspect="1"/>
          </p:cNvPicPr>
          <p:nvPr/>
        </p:nvPicPr>
        <p:blipFill>
          <a:blip r:embed="rId3"/>
          <a:stretch>
            <a:fillRect/>
          </a:stretch>
        </p:blipFill>
        <p:spPr>
          <a:xfrm>
            <a:off x="2400300" y="1433512"/>
            <a:ext cx="7391400" cy="3990975"/>
          </a:xfrm>
          <a:prstGeom prst="rect">
            <a:avLst/>
          </a:prstGeom>
        </p:spPr>
      </p:pic>
    </p:spTree>
    <p:extLst>
      <p:ext uri="{BB962C8B-B14F-4D97-AF65-F5344CB8AC3E}">
        <p14:creationId xmlns:p14="http://schemas.microsoft.com/office/powerpoint/2010/main" val="38098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A6ED55CC-0EA2-8E92-1528-59D368BC5347}"/>
              </a:ext>
            </a:extLst>
          </p:cNvPr>
          <p:cNvPicPr>
            <a:picLocks noChangeAspect="1"/>
          </p:cNvPicPr>
          <p:nvPr/>
        </p:nvPicPr>
        <p:blipFill>
          <a:blip r:embed="rId3"/>
          <a:stretch>
            <a:fillRect/>
          </a:stretch>
        </p:blipFill>
        <p:spPr>
          <a:xfrm>
            <a:off x="1695118" y="1473694"/>
            <a:ext cx="8034669" cy="3569794"/>
          </a:xfrm>
          <a:prstGeom prst="rect">
            <a:avLst/>
          </a:prstGeom>
        </p:spPr>
      </p:pic>
    </p:spTree>
    <p:extLst>
      <p:ext uri="{BB962C8B-B14F-4D97-AF65-F5344CB8AC3E}">
        <p14:creationId xmlns:p14="http://schemas.microsoft.com/office/powerpoint/2010/main" val="12222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C3B746F-3D5A-F22B-C94F-91F3F48BCA6D}"/>
              </a:ext>
            </a:extLst>
          </p:cNvPr>
          <p:cNvPicPr>
            <a:picLocks noChangeAspect="1"/>
          </p:cNvPicPr>
          <p:nvPr/>
        </p:nvPicPr>
        <p:blipFill>
          <a:blip r:embed="rId3"/>
          <a:stretch>
            <a:fillRect/>
          </a:stretch>
        </p:blipFill>
        <p:spPr>
          <a:xfrm>
            <a:off x="1441446" y="1852589"/>
            <a:ext cx="9170837" cy="3152821"/>
          </a:xfrm>
          <a:prstGeom prst="rect">
            <a:avLst/>
          </a:prstGeom>
        </p:spPr>
      </p:pic>
    </p:spTree>
    <p:extLst>
      <p:ext uri="{BB962C8B-B14F-4D97-AF65-F5344CB8AC3E}">
        <p14:creationId xmlns:p14="http://schemas.microsoft.com/office/powerpoint/2010/main" val="349910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D47244A-E6D0-2002-1A4A-7EC585CDB5B3}"/>
              </a:ext>
            </a:extLst>
          </p:cNvPr>
          <p:cNvPicPr>
            <a:picLocks noChangeAspect="1"/>
          </p:cNvPicPr>
          <p:nvPr/>
        </p:nvPicPr>
        <p:blipFill>
          <a:blip r:embed="rId3"/>
          <a:stretch>
            <a:fillRect/>
          </a:stretch>
        </p:blipFill>
        <p:spPr>
          <a:xfrm>
            <a:off x="1389198" y="1340528"/>
            <a:ext cx="9204498" cy="3605767"/>
          </a:xfrm>
          <a:prstGeom prst="rect">
            <a:avLst/>
          </a:prstGeom>
        </p:spPr>
      </p:pic>
    </p:spTree>
    <p:extLst>
      <p:ext uri="{BB962C8B-B14F-4D97-AF65-F5344CB8AC3E}">
        <p14:creationId xmlns:p14="http://schemas.microsoft.com/office/powerpoint/2010/main" val="154526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6AEB959-94C0-233B-F468-52DA8015EA53}"/>
              </a:ext>
            </a:extLst>
          </p:cNvPr>
          <p:cNvPicPr>
            <a:picLocks noChangeAspect="1"/>
          </p:cNvPicPr>
          <p:nvPr/>
        </p:nvPicPr>
        <p:blipFill>
          <a:blip r:embed="rId3"/>
          <a:stretch>
            <a:fillRect/>
          </a:stretch>
        </p:blipFill>
        <p:spPr>
          <a:xfrm>
            <a:off x="1216242" y="1354952"/>
            <a:ext cx="8723096" cy="3707586"/>
          </a:xfrm>
          <a:prstGeom prst="rect">
            <a:avLst/>
          </a:prstGeom>
        </p:spPr>
      </p:pic>
    </p:spTree>
    <p:extLst>
      <p:ext uri="{BB962C8B-B14F-4D97-AF65-F5344CB8AC3E}">
        <p14:creationId xmlns:p14="http://schemas.microsoft.com/office/powerpoint/2010/main" val="2887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BF45C1F-1093-F4CF-878E-2F72DAD2B497}"/>
              </a:ext>
            </a:extLst>
          </p:cNvPr>
          <p:cNvPicPr>
            <a:picLocks noChangeAspect="1"/>
          </p:cNvPicPr>
          <p:nvPr/>
        </p:nvPicPr>
        <p:blipFill>
          <a:blip r:embed="rId3"/>
          <a:stretch>
            <a:fillRect/>
          </a:stretch>
        </p:blipFill>
        <p:spPr>
          <a:xfrm>
            <a:off x="576175" y="1552760"/>
            <a:ext cx="9931564" cy="3752480"/>
          </a:xfrm>
          <a:prstGeom prst="rect">
            <a:avLst/>
          </a:prstGeom>
        </p:spPr>
      </p:pic>
    </p:spTree>
    <p:extLst>
      <p:ext uri="{BB962C8B-B14F-4D97-AF65-F5344CB8AC3E}">
        <p14:creationId xmlns:p14="http://schemas.microsoft.com/office/powerpoint/2010/main" val="373420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3C2BE4D-7E9F-684E-400B-15CE26363C97}"/>
              </a:ext>
            </a:extLst>
          </p:cNvPr>
          <p:cNvPicPr>
            <a:picLocks noChangeAspect="1"/>
          </p:cNvPicPr>
          <p:nvPr/>
        </p:nvPicPr>
        <p:blipFill>
          <a:blip r:embed="rId3"/>
          <a:stretch>
            <a:fillRect/>
          </a:stretch>
        </p:blipFill>
        <p:spPr>
          <a:xfrm>
            <a:off x="2424159" y="659468"/>
            <a:ext cx="6906272" cy="5264757"/>
          </a:xfrm>
          <a:prstGeom prst="rect">
            <a:avLst/>
          </a:prstGeom>
        </p:spPr>
      </p:pic>
    </p:spTree>
    <p:extLst>
      <p:ext uri="{BB962C8B-B14F-4D97-AF65-F5344CB8AC3E}">
        <p14:creationId xmlns:p14="http://schemas.microsoft.com/office/powerpoint/2010/main" val="297619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A06EE7A-962F-472A-5E82-B2803CDB2C72}"/>
              </a:ext>
            </a:extLst>
          </p:cNvPr>
          <p:cNvPicPr>
            <a:picLocks noChangeAspect="1"/>
          </p:cNvPicPr>
          <p:nvPr/>
        </p:nvPicPr>
        <p:blipFill>
          <a:blip r:embed="rId3"/>
          <a:stretch>
            <a:fillRect/>
          </a:stretch>
        </p:blipFill>
        <p:spPr>
          <a:xfrm>
            <a:off x="1751271" y="1136343"/>
            <a:ext cx="9608310" cy="3416562"/>
          </a:xfrm>
          <a:prstGeom prst="rect">
            <a:avLst/>
          </a:prstGeom>
        </p:spPr>
      </p:pic>
    </p:spTree>
    <p:extLst>
      <p:ext uri="{BB962C8B-B14F-4D97-AF65-F5344CB8AC3E}">
        <p14:creationId xmlns:p14="http://schemas.microsoft.com/office/powerpoint/2010/main" val="394517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7746459-D243-10BC-3E09-98EBA7B2F7D2}"/>
              </a:ext>
            </a:extLst>
          </p:cNvPr>
          <p:cNvPicPr>
            <a:picLocks noChangeAspect="1"/>
          </p:cNvPicPr>
          <p:nvPr/>
        </p:nvPicPr>
        <p:blipFill>
          <a:blip r:embed="rId3"/>
          <a:stretch>
            <a:fillRect/>
          </a:stretch>
        </p:blipFill>
        <p:spPr>
          <a:xfrm>
            <a:off x="479394" y="1289628"/>
            <a:ext cx="10901779" cy="4278743"/>
          </a:xfrm>
          <a:prstGeom prst="rect">
            <a:avLst/>
          </a:prstGeom>
        </p:spPr>
      </p:pic>
    </p:spTree>
    <p:extLst>
      <p:ext uri="{BB962C8B-B14F-4D97-AF65-F5344CB8AC3E}">
        <p14:creationId xmlns:p14="http://schemas.microsoft.com/office/powerpoint/2010/main" val="359799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5041363-589D-A2C7-0DE8-B780FD92D575}"/>
              </a:ext>
            </a:extLst>
          </p:cNvPr>
          <p:cNvPicPr>
            <a:picLocks noChangeAspect="1"/>
          </p:cNvPicPr>
          <p:nvPr/>
        </p:nvPicPr>
        <p:blipFill>
          <a:blip r:embed="rId3"/>
          <a:stretch>
            <a:fillRect/>
          </a:stretch>
        </p:blipFill>
        <p:spPr>
          <a:xfrm>
            <a:off x="0" y="425823"/>
            <a:ext cx="12192000" cy="6006353"/>
          </a:xfrm>
          <a:prstGeom prst="rect">
            <a:avLst/>
          </a:prstGeom>
        </p:spPr>
      </p:pic>
    </p:spTree>
    <p:extLst>
      <p:ext uri="{BB962C8B-B14F-4D97-AF65-F5344CB8AC3E}">
        <p14:creationId xmlns:p14="http://schemas.microsoft.com/office/powerpoint/2010/main" val="333972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423745" y="2138952"/>
            <a:ext cx="11745157" cy="2283023"/>
          </a:xfrm>
        </p:spPr>
        <p:txBody>
          <a:bodyPr rtlCol="0">
            <a:normAutofit/>
          </a:bodyPr>
          <a:lstStyle/>
          <a:p>
            <a:pPr algn="l" rtl="0"/>
            <a:r>
              <a:rPr lang="pl-PL" sz="3200" dirty="0"/>
              <a:t>Jak wygląda społeczność RUSTA w porównaniu</a:t>
            </a:r>
            <a:br>
              <a:rPr lang="pl-PL" sz="3200" dirty="0"/>
            </a:br>
            <a:r>
              <a:rPr lang="pl-PL" sz="3200" dirty="0"/>
              <a:t>do społeczności C++?</a:t>
            </a:r>
            <a:br>
              <a:rPr lang="pl-PL" sz="3200" dirty="0"/>
            </a:br>
            <a:br>
              <a:rPr lang="pl-PL" sz="3200" dirty="0"/>
            </a:br>
            <a:endParaRPr lang="pl-PL" sz="3200" dirty="0"/>
          </a:p>
        </p:txBody>
      </p:sp>
    </p:spTree>
    <p:extLst>
      <p:ext uri="{BB962C8B-B14F-4D97-AF65-F5344CB8AC3E}">
        <p14:creationId xmlns:p14="http://schemas.microsoft.com/office/powerpoint/2010/main" val="231853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89BA6FB6-5828-3060-FCA2-4477D4E56C59}"/>
              </a:ext>
            </a:extLst>
          </p:cNvPr>
          <p:cNvPicPr>
            <a:picLocks noChangeAspect="1"/>
          </p:cNvPicPr>
          <p:nvPr/>
        </p:nvPicPr>
        <p:blipFill>
          <a:blip r:embed="rId3"/>
          <a:stretch>
            <a:fillRect/>
          </a:stretch>
        </p:blipFill>
        <p:spPr>
          <a:xfrm>
            <a:off x="1020932" y="910362"/>
            <a:ext cx="9756559" cy="5037275"/>
          </a:xfrm>
          <a:prstGeom prst="rect">
            <a:avLst/>
          </a:prstGeom>
        </p:spPr>
      </p:pic>
    </p:spTree>
    <p:extLst>
      <p:ext uri="{BB962C8B-B14F-4D97-AF65-F5344CB8AC3E}">
        <p14:creationId xmlns:p14="http://schemas.microsoft.com/office/powerpoint/2010/main" val="375294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0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7572BAF4-F621-471D-DB99-4A783512A8DA}"/>
              </a:ext>
            </a:extLst>
          </p:cNvPr>
          <p:cNvPicPr>
            <a:picLocks noChangeAspect="1"/>
          </p:cNvPicPr>
          <p:nvPr/>
        </p:nvPicPr>
        <p:blipFill>
          <a:blip r:embed="rId3"/>
          <a:stretch>
            <a:fillRect/>
          </a:stretch>
        </p:blipFill>
        <p:spPr>
          <a:xfrm>
            <a:off x="3158184" y="848080"/>
            <a:ext cx="5875631" cy="5161840"/>
          </a:xfrm>
          <a:prstGeom prst="rect">
            <a:avLst/>
          </a:prstGeom>
        </p:spPr>
      </p:pic>
    </p:spTree>
    <p:extLst>
      <p:ext uri="{BB962C8B-B14F-4D97-AF65-F5344CB8AC3E}">
        <p14:creationId xmlns:p14="http://schemas.microsoft.com/office/powerpoint/2010/main" val="386332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96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81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F285F6B-8143-688F-944C-589AD5DF955A}"/>
              </a:ext>
            </a:extLst>
          </p:cNvPr>
          <p:cNvPicPr>
            <a:picLocks noChangeAspect="1"/>
          </p:cNvPicPr>
          <p:nvPr/>
        </p:nvPicPr>
        <p:blipFill>
          <a:blip r:embed="rId3"/>
          <a:stretch>
            <a:fillRect/>
          </a:stretch>
        </p:blipFill>
        <p:spPr>
          <a:xfrm>
            <a:off x="1362075" y="1014412"/>
            <a:ext cx="9467850" cy="4829175"/>
          </a:xfrm>
          <a:prstGeom prst="rect">
            <a:avLst/>
          </a:prstGeom>
        </p:spPr>
      </p:pic>
    </p:spTree>
    <p:extLst>
      <p:ext uri="{BB962C8B-B14F-4D97-AF65-F5344CB8AC3E}">
        <p14:creationId xmlns:p14="http://schemas.microsoft.com/office/powerpoint/2010/main" val="42016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D9112D-F61B-A65B-7442-A83B4E6F500E}"/>
              </a:ext>
            </a:extLst>
          </p:cNvPr>
          <p:cNvPicPr>
            <a:picLocks noChangeAspect="1"/>
          </p:cNvPicPr>
          <p:nvPr/>
        </p:nvPicPr>
        <p:blipFill>
          <a:blip r:embed="rId3"/>
          <a:stretch>
            <a:fillRect/>
          </a:stretch>
        </p:blipFill>
        <p:spPr>
          <a:xfrm>
            <a:off x="1076325" y="962025"/>
            <a:ext cx="10039350" cy="4933950"/>
          </a:xfrm>
          <a:prstGeom prst="rect">
            <a:avLst/>
          </a:prstGeom>
        </p:spPr>
      </p:pic>
    </p:spTree>
    <p:extLst>
      <p:ext uri="{BB962C8B-B14F-4D97-AF65-F5344CB8AC3E}">
        <p14:creationId xmlns:p14="http://schemas.microsoft.com/office/powerpoint/2010/main" val="415887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BAAD42F3-5919-7E8F-92C2-7B43353DE406}"/>
              </a:ext>
            </a:extLst>
          </p:cNvPr>
          <p:cNvPicPr>
            <a:picLocks noChangeAspect="1"/>
          </p:cNvPicPr>
          <p:nvPr/>
        </p:nvPicPr>
        <p:blipFill>
          <a:blip r:embed="rId3"/>
          <a:stretch>
            <a:fillRect/>
          </a:stretch>
        </p:blipFill>
        <p:spPr>
          <a:xfrm>
            <a:off x="1033462" y="814387"/>
            <a:ext cx="10125075" cy="5229225"/>
          </a:xfrm>
          <a:prstGeom prst="rect">
            <a:avLst/>
          </a:prstGeom>
        </p:spPr>
      </p:pic>
      <p:sp>
        <p:nvSpPr>
          <p:cNvPr id="11" name="pole tekstowe 10">
            <a:extLst>
              <a:ext uri="{FF2B5EF4-FFF2-40B4-BE49-F238E27FC236}">
                <a16:creationId xmlns:a16="http://schemas.microsoft.com/office/drawing/2014/main" id="{33A850D7-A6A8-3B4E-447E-552F28C229CB}"/>
              </a:ext>
            </a:extLst>
          </p:cNvPr>
          <p:cNvSpPr txBox="1"/>
          <p:nvPr/>
        </p:nvSpPr>
        <p:spPr>
          <a:xfrm>
            <a:off x="3038383" y="3202165"/>
            <a:ext cx="6112274" cy="369332"/>
          </a:xfrm>
          <a:prstGeom prst="rect">
            <a:avLst/>
          </a:prstGeom>
          <a:noFill/>
          <a:ln>
            <a:solidFill>
              <a:schemeClr val="bg2"/>
            </a:solidFill>
          </a:ln>
        </p:spPr>
        <p:txBody>
          <a:bodyPr wrap="square">
            <a:spAutoFit/>
          </a:bodyPr>
          <a:lstStyle/>
          <a:p>
            <a:r>
              <a:rPr lang="pl-PL" b="0" dirty="0">
                <a:effectLst/>
              </a:rPr>
              <a:t> </a:t>
            </a:r>
            <a:endParaRPr lang="pl-PL" dirty="0"/>
          </a:p>
        </p:txBody>
      </p:sp>
    </p:spTree>
    <p:extLst>
      <p:ext uri="{BB962C8B-B14F-4D97-AF65-F5344CB8AC3E}">
        <p14:creationId xmlns:p14="http://schemas.microsoft.com/office/powerpoint/2010/main" val="295525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23421" y="2287488"/>
            <a:ext cx="11745157" cy="2283023"/>
          </a:xfrm>
        </p:spPr>
        <p:txBody>
          <a:bodyPr rtlCol="0">
            <a:normAutofit/>
          </a:bodyPr>
          <a:lstStyle/>
          <a:p>
            <a:pPr algn="l" rtl="0"/>
            <a:r>
              <a:rPr lang="pl-PL" sz="3200" dirty="0"/>
              <a:t>Których języków używał Pan/Pani w swoich projektach?</a:t>
            </a:r>
            <a:br>
              <a:rPr lang="pl-PL" sz="3200" dirty="0"/>
            </a:br>
            <a:br>
              <a:rPr lang="pl-PL" sz="3200" dirty="0"/>
            </a:br>
            <a:endParaRPr lang="pl-PL" sz="3200" dirty="0"/>
          </a:p>
        </p:txBody>
      </p:sp>
    </p:spTree>
    <p:extLst>
      <p:ext uri="{BB962C8B-B14F-4D97-AF65-F5344CB8AC3E}">
        <p14:creationId xmlns:p14="http://schemas.microsoft.com/office/powerpoint/2010/main" val="292391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A89EF31-A641-0A47-D38F-EB7746F79DD5}"/>
              </a:ext>
            </a:extLst>
          </p:cNvPr>
          <p:cNvPicPr>
            <a:picLocks noChangeAspect="1"/>
          </p:cNvPicPr>
          <p:nvPr/>
        </p:nvPicPr>
        <p:blipFill>
          <a:blip r:embed="rId3"/>
          <a:stretch>
            <a:fillRect/>
          </a:stretch>
        </p:blipFill>
        <p:spPr>
          <a:xfrm>
            <a:off x="2991776" y="873926"/>
            <a:ext cx="4793942" cy="5238809"/>
          </a:xfrm>
          <a:prstGeom prst="rect">
            <a:avLst/>
          </a:prstGeom>
        </p:spPr>
      </p:pic>
    </p:spTree>
    <p:extLst>
      <p:ext uri="{BB962C8B-B14F-4D97-AF65-F5344CB8AC3E}">
        <p14:creationId xmlns:p14="http://schemas.microsoft.com/office/powerpoint/2010/main" val="285427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223421" y="2287488"/>
            <a:ext cx="11745157" cy="2283023"/>
          </a:xfrm>
        </p:spPr>
        <p:txBody>
          <a:bodyPr rtlCol="0">
            <a:normAutofit/>
          </a:bodyPr>
          <a:lstStyle/>
          <a:p>
            <a:pPr algn="l" rtl="0"/>
            <a:r>
              <a:rPr lang="pl-PL" sz="3200" dirty="0"/>
              <a:t>Do czego używał Pan/Pani </a:t>
            </a:r>
            <a:r>
              <a:rPr lang="pl-PL" sz="3200" dirty="0" err="1"/>
              <a:t>Rusta</a:t>
            </a:r>
            <a:r>
              <a:rPr lang="pl-PL" sz="3200" dirty="0"/>
              <a:t> w swoich projektach?</a:t>
            </a:r>
            <a:br>
              <a:rPr lang="pl-PL" sz="3200" dirty="0"/>
            </a:br>
            <a:br>
              <a:rPr lang="pl-PL" sz="3200" dirty="0"/>
            </a:br>
            <a:endParaRPr lang="pl-PL" sz="3200" dirty="0"/>
          </a:p>
        </p:txBody>
      </p:sp>
    </p:spTree>
    <p:extLst>
      <p:ext uri="{BB962C8B-B14F-4D97-AF65-F5344CB8AC3E}">
        <p14:creationId xmlns:p14="http://schemas.microsoft.com/office/powerpoint/2010/main" val="41891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 vs. Rust: Which One to Pick for Web Development">
            <a:extLst>
              <a:ext uri="{FF2B5EF4-FFF2-40B4-BE49-F238E27FC236}">
                <a16:creationId xmlns:a16="http://schemas.microsoft.com/office/drawing/2014/main" id="{57C858C0-2821-55A3-FA77-36C8C04C9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45" y="1137123"/>
            <a:ext cx="8146279" cy="469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4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6A32178-49D4-F557-95C1-A7714840630D}"/>
              </a:ext>
            </a:extLst>
          </p:cNvPr>
          <p:cNvPicPr>
            <a:picLocks noChangeAspect="1"/>
          </p:cNvPicPr>
          <p:nvPr/>
        </p:nvPicPr>
        <p:blipFill>
          <a:blip r:embed="rId3"/>
          <a:stretch>
            <a:fillRect/>
          </a:stretch>
        </p:blipFill>
        <p:spPr>
          <a:xfrm>
            <a:off x="1833562" y="1681162"/>
            <a:ext cx="8524875" cy="3495675"/>
          </a:xfrm>
          <a:prstGeom prst="rect">
            <a:avLst/>
          </a:prstGeom>
        </p:spPr>
      </p:pic>
    </p:spTree>
    <p:extLst>
      <p:ext uri="{BB962C8B-B14F-4D97-AF65-F5344CB8AC3E}">
        <p14:creationId xmlns:p14="http://schemas.microsoft.com/office/powerpoint/2010/main" val="326226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owanie w języku Rust. Wydajność i bezpieczeństwo Jim Blandy, Jason  Orendorff. Książka, ebook - Księgarnia informatyczna Helion">
            <a:extLst>
              <a:ext uri="{FF2B5EF4-FFF2-40B4-BE49-F238E27FC236}">
                <a16:creationId xmlns:a16="http://schemas.microsoft.com/office/drawing/2014/main" id="{64A70DAC-B6AE-0063-E007-F82BE6366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404" y="793676"/>
            <a:ext cx="3396171" cy="485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9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owanie w języku Rust - Klabnik Steve | Książka w Sklepie EMPIK.COM">
            <a:extLst>
              <a:ext uri="{FF2B5EF4-FFF2-40B4-BE49-F238E27FC236}">
                <a16:creationId xmlns:a16="http://schemas.microsoft.com/office/drawing/2014/main" id="{67081AB9-5132-B0E7-D691-469705250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538" y="1222676"/>
            <a:ext cx="3094423" cy="441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133165" y="784135"/>
            <a:ext cx="12058835" cy="1151345"/>
          </a:xfrm>
        </p:spPr>
        <p:txBody>
          <a:bodyPr rtlCol="0">
            <a:normAutofit fontScale="90000"/>
          </a:bodyPr>
          <a:lstStyle/>
          <a:p>
            <a:pPr rtl="0"/>
            <a:r>
              <a:rPr lang="pl-PL" dirty="0"/>
              <a:t>Kurs adresowany m. in. do kandydatów na </a:t>
            </a:r>
          </a:p>
        </p:txBody>
      </p:sp>
      <p:sp>
        <p:nvSpPr>
          <p:cNvPr id="2" name="Zawartość — symbol zastępczy 1"/>
          <p:cNvSpPr>
            <a:spLocks noGrp="1"/>
          </p:cNvSpPr>
          <p:nvPr>
            <p:ph idx="1"/>
          </p:nvPr>
        </p:nvSpPr>
        <p:spPr/>
        <p:txBody>
          <a:bodyPr rtlCol="0">
            <a:normAutofit/>
          </a:bodyPr>
          <a:lstStyle/>
          <a:p>
            <a:pPr rtl="0"/>
            <a:r>
              <a:rPr lang="pl-PL" sz="2400" dirty="0"/>
              <a:t>RUST </a:t>
            </a:r>
            <a:r>
              <a:rPr lang="pl-PL" sz="2400" dirty="0" err="1"/>
              <a:t>developers</a:t>
            </a:r>
            <a:r>
              <a:rPr lang="pl-PL" sz="2400" dirty="0"/>
              <a:t>,</a:t>
            </a:r>
          </a:p>
          <a:p>
            <a:pPr rtl="0"/>
            <a:endParaRPr lang="pl-PL" sz="2400" dirty="0"/>
          </a:p>
          <a:p>
            <a:pPr rtl="0"/>
            <a:r>
              <a:rPr lang="pl-PL" sz="2400" dirty="0"/>
              <a:t>Software </a:t>
            </a:r>
            <a:r>
              <a:rPr lang="pl-PL" sz="2400" dirty="0" err="1"/>
              <a:t>engineers</a:t>
            </a:r>
            <a:r>
              <a:rPr lang="pl-PL" sz="2400" dirty="0"/>
              <a:t>,</a:t>
            </a:r>
          </a:p>
          <a:p>
            <a:pPr rtl="0"/>
            <a:endParaRPr lang="pl-PL" sz="2400" dirty="0"/>
          </a:p>
          <a:p>
            <a:pPr rtl="0"/>
            <a:r>
              <a:rPr lang="pl-PL" sz="2400" dirty="0"/>
              <a:t>Programistów,</a:t>
            </a:r>
          </a:p>
          <a:p>
            <a:pPr rtl="0"/>
            <a:endParaRPr lang="pl-PL" sz="2400" dirty="0"/>
          </a:p>
          <a:p>
            <a:pPr rtl="0"/>
            <a:r>
              <a:rPr lang="pl-PL" sz="2400" dirty="0"/>
              <a:t>Projektantów systemów,</a:t>
            </a:r>
          </a:p>
          <a:p>
            <a:pPr marL="0" indent="0" rtl="0">
              <a:buNone/>
            </a:pPr>
            <a:endParaRPr lang="pl-PL" sz="2400" dirty="0"/>
          </a:p>
          <a:p>
            <a:pPr rtl="0"/>
            <a:r>
              <a:rPr lang="pl-PL" sz="2400" dirty="0"/>
              <a:t>Użytkowników</a:t>
            </a:r>
          </a:p>
        </p:txBody>
      </p:sp>
    </p:spTree>
    <p:extLst>
      <p:ext uri="{BB962C8B-B14F-4D97-AF65-F5344CB8AC3E}">
        <p14:creationId xmlns:p14="http://schemas.microsoft.com/office/powerpoint/2010/main" val="358969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823316" y="457000"/>
            <a:ext cx="10972800" cy="1143200"/>
          </a:xfrm>
          <a:prstGeom prst="rect">
            <a:avLst/>
          </a:prstGeom>
        </p:spPr>
        <p:txBody>
          <a:bodyPr spcFirstLastPara="1" vert="horz" wrap="square" lIns="121900" tIns="121900" rIns="121900" bIns="121900" rtlCol="0" anchor="b" anchorCtr="0">
            <a:noAutofit/>
          </a:bodyPr>
          <a:lstStyle/>
          <a:p>
            <a:r>
              <a:rPr lang="en" dirty="0"/>
              <a:t>umiejętności</a:t>
            </a:r>
            <a:endParaRPr dirty="0"/>
          </a:p>
        </p:txBody>
      </p:sp>
      <p:sp>
        <p:nvSpPr>
          <p:cNvPr id="55" name="Google Shape;55;p11"/>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dirty="0"/>
              <a:t>pisanie krótkich/średnich programów</a:t>
            </a:r>
            <a:endParaRPr dirty="0"/>
          </a:p>
          <a:p>
            <a:pPr>
              <a:spcBef>
                <a:spcPts val="0"/>
              </a:spcBef>
            </a:pPr>
            <a:r>
              <a:rPr lang="en" dirty="0"/>
              <a:t>czytanie/rozumienie kodu napisanego przez innych (używanie bibliotek)</a:t>
            </a:r>
            <a:endParaRPr dirty="0"/>
          </a:p>
          <a:p>
            <a:pPr>
              <a:spcBef>
                <a:spcPts val="0"/>
              </a:spcBef>
            </a:pPr>
            <a:r>
              <a:rPr lang="en" dirty="0"/>
              <a:t>poznanie ograniczeń</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823317" y="305192"/>
            <a:ext cx="10972800" cy="1143200"/>
          </a:xfrm>
          <a:prstGeom prst="rect">
            <a:avLst/>
          </a:prstGeom>
        </p:spPr>
        <p:txBody>
          <a:bodyPr spcFirstLastPara="1" vert="horz" wrap="square" lIns="121900" tIns="121900" rIns="121900" bIns="121900" rtlCol="0" anchor="b" anchorCtr="0">
            <a:noAutofit/>
          </a:bodyPr>
          <a:lstStyle/>
          <a:p>
            <a:r>
              <a:rPr lang="en" dirty="0"/>
              <a:t>Wiedza</a:t>
            </a:r>
            <a:endParaRPr dirty="0"/>
          </a:p>
        </p:txBody>
      </p:sp>
      <p:sp>
        <p:nvSpPr>
          <p:cNvPr id="73" name="Google Shape;73;p14"/>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a:t>deklaratywna</a:t>
            </a:r>
            <a:endParaRPr/>
          </a:p>
          <a:p>
            <a:pPr>
              <a:spcBef>
                <a:spcPts val="0"/>
              </a:spcBef>
            </a:pPr>
            <a:r>
              <a:rPr lang="en"/>
              <a:t>imperatywna (proceduralna)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985639" y="381169"/>
            <a:ext cx="10972800" cy="1143200"/>
          </a:xfrm>
          <a:prstGeom prst="rect">
            <a:avLst/>
          </a:prstGeom>
        </p:spPr>
        <p:txBody>
          <a:bodyPr spcFirstLastPara="1" vert="horz" wrap="square" lIns="121900" tIns="121900" rIns="121900" bIns="121900" rtlCol="0" anchor="b" anchorCtr="0">
            <a:noAutofit/>
          </a:bodyPr>
          <a:lstStyle/>
          <a:p>
            <a:r>
              <a:rPr lang="en" dirty="0"/>
              <a:t>Stored program computer</a:t>
            </a:r>
            <a:endParaRPr dirty="0"/>
          </a:p>
        </p:txBody>
      </p:sp>
      <p:sp>
        <p:nvSpPr>
          <p:cNvPr id="85" name="Google Shape;85;p16"/>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a:t>instrukcje proste</a:t>
            </a:r>
            <a:endParaRPr/>
          </a:p>
          <a:p>
            <a:pPr>
              <a:spcBef>
                <a:spcPts val="0"/>
              </a:spcBef>
            </a:pPr>
            <a:r>
              <a:rPr lang="en"/>
              <a:t>pamięć</a:t>
            </a:r>
            <a:endParaRPr/>
          </a:p>
          <a:p>
            <a:pPr>
              <a:spcBef>
                <a:spcPts val="0"/>
              </a:spcBef>
            </a:pPr>
            <a:r>
              <a:rPr lang="en"/>
              <a:t>układ sterujący</a:t>
            </a:r>
            <a:endParaRPr/>
          </a:p>
          <a:p>
            <a:pPr>
              <a:spcBef>
                <a:spcPts val="0"/>
              </a:spcBef>
            </a:pPr>
            <a:r>
              <a:rPr lang="en"/>
              <a:t>JAL (ALU - arithmetic logic unit)</a:t>
            </a:r>
            <a:endParaRPr/>
          </a:p>
          <a:p>
            <a:pPr>
              <a:spcBef>
                <a:spcPts val="0"/>
              </a:spcBef>
            </a:pPr>
            <a:r>
              <a:rPr lang="en"/>
              <a:t>LP (PC - program counter)</a:t>
            </a:r>
            <a:endParaRPr/>
          </a:p>
          <a:p>
            <a:pPr>
              <a:spcBef>
                <a:spcPts val="0"/>
              </a:spcBef>
            </a:pPr>
            <a:r>
              <a:rPr lang="en"/>
              <a:t>wejście/wyjście</a:t>
            </a:r>
            <a:endParaRPr/>
          </a:p>
        </p:txBody>
      </p:sp>
      <p:pic>
        <p:nvPicPr>
          <p:cNvPr id="86" name="Google Shape;86;p16" descr="ch1_spc.png"/>
          <p:cNvPicPr preferRelativeResize="0"/>
          <p:nvPr/>
        </p:nvPicPr>
        <p:blipFill>
          <a:blip r:embed="rId3">
            <a:alphaModFix/>
          </a:blip>
          <a:stretch>
            <a:fillRect/>
          </a:stretch>
        </p:blipFill>
        <p:spPr>
          <a:xfrm>
            <a:off x="7086600" y="4777085"/>
            <a:ext cx="4495800" cy="1790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2163193" y="390046"/>
            <a:ext cx="10972800" cy="1143200"/>
          </a:xfrm>
          <a:prstGeom prst="rect">
            <a:avLst/>
          </a:prstGeom>
        </p:spPr>
        <p:txBody>
          <a:bodyPr spcFirstLastPara="1" vert="horz" wrap="square" lIns="121900" tIns="121900" rIns="121900" bIns="121900" rtlCol="0" anchor="b" anchorCtr="0">
            <a:noAutofit/>
          </a:bodyPr>
          <a:lstStyle/>
          <a:p>
            <a:r>
              <a:rPr lang="en" dirty="0"/>
              <a:t>Kompletność Turinga</a:t>
            </a:r>
            <a:endParaRPr dirty="0"/>
          </a:p>
        </p:txBody>
      </p:sp>
      <p:sp>
        <p:nvSpPr>
          <p:cNvPr id="92" name="Google Shape;92;p17"/>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pPr marL="0" indent="0">
              <a:buNone/>
            </a:pPr>
            <a:r>
              <a:rPr lang="en" dirty="0"/>
              <a:t>Program - skończona ilość instrukcji prostych.</a:t>
            </a:r>
            <a:endParaRPr dirty="0"/>
          </a:p>
          <a:p>
            <a:pPr marL="0" indent="0">
              <a:buNone/>
            </a:pPr>
            <a:endParaRPr sz="1067" dirty="0"/>
          </a:p>
          <a:p>
            <a:pPr marL="0" indent="0">
              <a:buNone/>
            </a:pPr>
            <a:r>
              <a:rPr lang="en" dirty="0"/>
              <a:t>1936, Turing - wszystko co można zapisać jako algorytm można zaprogramować z użyciem 6 instrukcji prostych (maszyna Turinga)</a:t>
            </a:r>
            <a:endParaRPr lang="pl-PL" dirty="0"/>
          </a:p>
          <a:p>
            <a:pPr marL="0" indent="0">
              <a:buNone/>
            </a:pPr>
            <a:endParaRPr lang="pl-PL" b="1" dirty="0"/>
          </a:p>
          <a:p>
            <a:pPr marL="0" indent="0">
              <a:buNone/>
            </a:pPr>
            <a:r>
              <a:rPr lang="en" b="1" dirty="0"/>
              <a:t>nie ma większej różnicy pomiędzy językami programowania</a:t>
            </a:r>
            <a:endParaRPr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056660" y="457000"/>
            <a:ext cx="10972800" cy="1143200"/>
          </a:xfrm>
          <a:prstGeom prst="rect">
            <a:avLst/>
          </a:prstGeom>
        </p:spPr>
        <p:txBody>
          <a:bodyPr spcFirstLastPara="1" vert="horz" wrap="square" lIns="121900" tIns="121900" rIns="121900" bIns="121900" rtlCol="0" anchor="b" anchorCtr="0">
            <a:noAutofit/>
          </a:bodyPr>
          <a:lstStyle/>
          <a:p>
            <a:r>
              <a:rPr lang="en" dirty="0"/>
              <a:t>Język programowania</a:t>
            </a:r>
            <a:endParaRPr dirty="0"/>
          </a:p>
        </p:txBody>
      </p:sp>
      <p:sp>
        <p:nvSpPr>
          <p:cNvPr id="98" name="Google Shape;98;p18"/>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a:t>ogólnego / szczególnego zastosowania</a:t>
            </a:r>
            <a:endParaRPr/>
          </a:p>
          <a:p>
            <a:pPr>
              <a:spcBef>
                <a:spcPts val="0"/>
              </a:spcBef>
            </a:pPr>
            <a:r>
              <a:rPr lang="en"/>
              <a:t>interpretowany / kompilowany</a:t>
            </a:r>
            <a:endParaRPr/>
          </a:p>
          <a:p>
            <a:pPr>
              <a:spcBef>
                <a:spcPts val="0"/>
              </a:spcBef>
            </a:pPr>
            <a:r>
              <a:rPr lang="en"/>
              <a:t>wysoko- / nisko-poziomowy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065538" y="322948"/>
            <a:ext cx="10972800" cy="1143200"/>
          </a:xfrm>
          <a:prstGeom prst="rect">
            <a:avLst/>
          </a:prstGeom>
        </p:spPr>
        <p:txBody>
          <a:bodyPr spcFirstLastPara="1" vert="horz" wrap="square" lIns="121900" tIns="121900" rIns="121900" bIns="121900" rtlCol="0" anchor="b" anchorCtr="0">
            <a:noAutofit/>
          </a:bodyPr>
          <a:lstStyle/>
          <a:p>
            <a:r>
              <a:rPr lang="en" dirty="0"/>
              <a:t>Język programowania</a:t>
            </a:r>
            <a:endParaRPr dirty="0"/>
          </a:p>
        </p:txBody>
      </p:sp>
      <p:sp>
        <p:nvSpPr>
          <p:cNvPr id="104" name="Google Shape;104;p19"/>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a:t>konstrukcje prymitywne (literały)</a:t>
            </a:r>
            <a:endParaRPr/>
          </a:p>
          <a:p>
            <a:pPr>
              <a:spcBef>
                <a:spcPts val="0"/>
              </a:spcBef>
            </a:pPr>
            <a:r>
              <a:rPr lang="en"/>
              <a:t>składnia (syntax)</a:t>
            </a:r>
            <a:endParaRPr/>
          </a:p>
          <a:p>
            <a:pPr>
              <a:spcBef>
                <a:spcPts val="0"/>
              </a:spcBef>
            </a:pPr>
            <a:r>
              <a:rPr lang="en"/>
              <a:t>semantyka (statyczna, pełna)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AD57557D-F3BA-6A37-4A6F-FD891D2AE446}"/>
              </a:ext>
            </a:extLst>
          </p:cNvPr>
          <p:cNvPicPr>
            <a:picLocks noChangeAspect="1"/>
          </p:cNvPicPr>
          <p:nvPr/>
        </p:nvPicPr>
        <p:blipFill>
          <a:blip r:embed="rId3"/>
          <a:stretch>
            <a:fillRect/>
          </a:stretch>
        </p:blipFill>
        <p:spPr>
          <a:xfrm>
            <a:off x="642937" y="1000125"/>
            <a:ext cx="10906125" cy="4857750"/>
          </a:xfrm>
          <a:prstGeom prst="rect">
            <a:avLst/>
          </a:prstGeom>
        </p:spPr>
      </p:pic>
    </p:spTree>
    <p:extLst>
      <p:ext uri="{BB962C8B-B14F-4D97-AF65-F5344CB8AC3E}">
        <p14:creationId xmlns:p14="http://schemas.microsoft.com/office/powerpoint/2010/main" val="410445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87D743E-3DDA-69C2-527D-90E636BCA3A8}"/>
              </a:ext>
            </a:extLst>
          </p:cNvPr>
          <p:cNvPicPr>
            <a:picLocks noChangeAspect="1"/>
          </p:cNvPicPr>
          <p:nvPr/>
        </p:nvPicPr>
        <p:blipFill>
          <a:blip r:embed="rId3"/>
          <a:stretch>
            <a:fillRect/>
          </a:stretch>
        </p:blipFill>
        <p:spPr>
          <a:xfrm>
            <a:off x="581025" y="1638300"/>
            <a:ext cx="11029950" cy="3581400"/>
          </a:xfrm>
          <a:prstGeom prst="rect">
            <a:avLst/>
          </a:prstGeom>
        </p:spPr>
      </p:pic>
    </p:spTree>
    <p:extLst>
      <p:ext uri="{BB962C8B-B14F-4D97-AF65-F5344CB8AC3E}">
        <p14:creationId xmlns:p14="http://schemas.microsoft.com/office/powerpoint/2010/main" val="116965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5E1833B-415F-4867-E82B-33051059434F}"/>
              </a:ext>
            </a:extLst>
          </p:cNvPr>
          <p:cNvPicPr>
            <a:picLocks noChangeAspect="1"/>
          </p:cNvPicPr>
          <p:nvPr/>
        </p:nvPicPr>
        <p:blipFill>
          <a:blip r:embed="rId3"/>
          <a:stretch>
            <a:fillRect/>
          </a:stretch>
        </p:blipFill>
        <p:spPr>
          <a:xfrm>
            <a:off x="1438275" y="1514475"/>
            <a:ext cx="9315450" cy="3829050"/>
          </a:xfrm>
          <a:prstGeom prst="rect">
            <a:avLst/>
          </a:prstGeom>
        </p:spPr>
      </p:pic>
    </p:spTree>
    <p:extLst>
      <p:ext uri="{BB962C8B-B14F-4D97-AF65-F5344CB8AC3E}">
        <p14:creationId xmlns:p14="http://schemas.microsoft.com/office/powerpoint/2010/main" val="11354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611FCA3F-A2C2-7F8B-F331-9D56703008A6}"/>
              </a:ext>
            </a:extLst>
          </p:cNvPr>
          <p:cNvPicPr>
            <a:picLocks noChangeAspect="1"/>
          </p:cNvPicPr>
          <p:nvPr/>
        </p:nvPicPr>
        <p:blipFill>
          <a:blip r:embed="rId3"/>
          <a:stretch>
            <a:fillRect/>
          </a:stretch>
        </p:blipFill>
        <p:spPr>
          <a:xfrm>
            <a:off x="561975" y="2185987"/>
            <a:ext cx="11068050" cy="2486025"/>
          </a:xfrm>
          <a:prstGeom prst="rect">
            <a:avLst/>
          </a:prstGeom>
        </p:spPr>
      </p:pic>
    </p:spTree>
    <p:extLst>
      <p:ext uri="{BB962C8B-B14F-4D97-AF65-F5344CB8AC3E}">
        <p14:creationId xmlns:p14="http://schemas.microsoft.com/office/powerpoint/2010/main" val="9384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E60967-4E09-35F0-9F07-A011734AC3A3}"/>
              </a:ext>
            </a:extLst>
          </p:cNvPr>
          <p:cNvSpPr>
            <a:spLocks noGrp="1"/>
          </p:cNvSpPr>
          <p:nvPr>
            <p:ph type="title"/>
          </p:nvPr>
        </p:nvSpPr>
        <p:spPr/>
        <p:txBody>
          <a:bodyPr/>
          <a:lstStyle/>
          <a:p>
            <a:r>
              <a:rPr lang="pl-PL" dirty="0"/>
              <a:t>Wymagania wstępne</a:t>
            </a:r>
          </a:p>
        </p:txBody>
      </p:sp>
      <p:sp>
        <p:nvSpPr>
          <p:cNvPr id="3" name="Symbol zastępczy zawartości 2">
            <a:extLst>
              <a:ext uri="{FF2B5EF4-FFF2-40B4-BE49-F238E27FC236}">
                <a16:creationId xmlns:a16="http://schemas.microsoft.com/office/drawing/2014/main" id="{BB77FC90-788D-E107-8598-0405D7CFC741}"/>
              </a:ext>
            </a:extLst>
          </p:cNvPr>
          <p:cNvSpPr>
            <a:spLocks noGrp="1"/>
          </p:cNvSpPr>
          <p:nvPr>
            <p:ph idx="1"/>
          </p:nvPr>
        </p:nvSpPr>
        <p:spPr/>
        <p:txBody>
          <a:bodyPr/>
          <a:lstStyle/>
          <a:p>
            <a:endParaRPr lang="pl-PL" dirty="0"/>
          </a:p>
          <a:p>
            <a:r>
              <a:rPr lang="pl-PL" dirty="0"/>
              <a:t>Podstawy matematyki i informatyki, w tym programowania,</a:t>
            </a:r>
          </a:p>
          <a:p>
            <a:r>
              <a:rPr lang="pl-PL" dirty="0"/>
              <a:t>Przyzwoita znajomość C++ i paradygmatów programowania,</a:t>
            </a:r>
          </a:p>
          <a:p>
            <a:r>
              <a:rPr lang="pl-PL" dirty="0"/>
              <a:t>Język.</a:t>
            </a:r>
          </a:p>
        </p:txBody>
      </p:sp>
    </p:spTree>
    <p:extLst>
      <p:ext uri="{BB962C8B-B14F-4D97-AF65-F5344CB8AC3E}">
        <p14:creationId xmlns:p14="http://schemas.microsoft.com/office/powerpoint/2010/main" val="4766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F3B3BE2-422E-25E7-16E8-15C49938D7D8}"/>
              </a:ext>
            </a:extLst>
          </p:cNvPr>
          <p:cNvPicPr>
            <a:picLocks noChangeAspect="1"/>
          </p:cNvPicPr>
          <p:nvPr/>
        </p:nvPicPr>
        <p:blipFill>
          <a:blip r:embed="rId3"/>
          <a:stretch>
            <a:fillRect/>
          </a:stretch>
        </p:blipFill>
        <p:spPr>
          <a:xfrm>
            <a:off x="623887" y="2281237"/>
            <a:ext cx="10944225" cy="2295525"/>
          </a:xfrm>
          <a:prstGeom prst="rect">
            <a:avLst/>
          </a:prstGeom>
        </p:spPr>
      </p:pic>
    </p:spTree>
    <p:extLst>
      <p:ext uri="{BB962C8B-B14F-4D97-AF65-F5344CB8AC3E}">
        <p14:creationId xmlns:p14="http://schemas.microsoft.com/office/powerpoint/2010/main" val="104801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B852AE64-844C-848D-0212-8401CF6DD482}"/>
              </a:ext>
            </a:extLst>
          </p:cNvPr>
          <p:cNvPicPr>
            <a:picLocks noChangeAspect="1"/>
          </p:cNvPicPr>
          <p:nvPr/>
        </p:nvPicPr>
        <p:blipFill>
          <a:blip r:embed="rId3"/>
          <a:stretch>
            <a:fillRect/>
          </a:stretch>
        </p:blipFill>
        <p:spPr>
          <a:xfrm>
            <a:off x="561975" y="1233487"/>
            <a:ext cx="11068050" cy="4391025"/>
          </a:xfrm>
          <a:prstGeom prst="rect">
            <a:avLst/>
          </a:prstGeom>
        </p:spPr>
      </p:pic>
    </p:spTree>
    <p:extLst>
      <p:ext uri="{BB962C8B-B14F-4D97-AF65-F5344CB8AC3E}">
        <p14:creationId xmlns:p14="http://schemas.microsoft.com/office/powerpoint/2010/main" val="30307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CE1958FC-6E0A-CD12-30A8-199C0AA9D5BD}"/>
              </a:ext>
            </a:extLst>
          </p:cNvPr>
          <p:cNvPicPr>
            <a:picLocks noChangeAspect="1"/>
          </p:cNvPicPr>
          <p:nvPr/>
        </p:nvPicPr>
        <p:blipFill>
          <a:blip r:embed="rId3"/>
          <a:stretch>
            <a:fillRect/>
          </a:stretch>
        </p:blipFill>
        <p:spPr>
          <a:xfrm>
            <a:off x="1104900" y="990600"/>
            <a:ext cx="9982200" cy="4876800"/>
          </a:xfrm>
          <a:prstGeom prst="rect">
            <a:avLst/>
          </a:prstGeom>
        </p:spPr>
      </p:pic>
    </p:spTree>
    <p:extLst>
      <p:ext uri="{BB962C8B-B14F-4D97-AF65-F5344CB8AC3E}">
        <p14:creationId xmlns:p14="http://schemas.microsoft.com/office/powerpoint/2010/main" val="258490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abelka z cechami Rust">
            <a:extLst>
              <a:ext uri="{FF2B5EF4-FFF2-40B4-BE49-F238E27FC236}">
                <a16:creationId xmlns:a16="http://schemas.microsoft.com/office/drawing/2014/main" id="{3CBE36E9-4CCB-7C2A-7D6C-5DEFEB512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1085850"/>
            <a:ext cx="668655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09DAE961-D0EC-83CC-1DF3-AC60FD0A1248}"/>
              </a:ext>
            </a:extLst>
          </p:cNvPr>
          <p:cNvPicPr>
            <a:picLocks noChangeAspect="1"/>
          </p:cNvPicPr>
          <p:nvPr/>
        </p:nvPicPr>
        <p:blipFill>
          <a:blip r:embed="rId3"/>
          <a:stretch>
            <a:fillRect/>
          </a:stretch>
        </p:blipFill>
        <p:spPr>
          <a:xfrm>
            <a:off x="2034513" y="893536"/>
            <a:ext cx="7535616" cy="5070928"/>
          </a:xfrm>
          <a:prstGeom prst="rect">
            <a:avLst/>
          </a:prstGeom>
        </p:spPr>
      </p:pic>
    </p:spTree>
    <p:extLst>
      <p:ext uri="{BB962C8B-B14F-4D97-AF65-F5344CB8AC3E}">
        <p14:creationId xmlns:p14="http://schemas.microsoft.com/office/powerpoint/2010/main" val="302289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D45AAB-2E1B-A040-FF32-58372FA21696}"/>
              </a:ext>
            </a:extLst>
          </p:cNvPr>
          <p:cNvPicPr>
            <a:picLocks noChangeAspect="1"/>
          </p:cNvPicPr>
          <p:nvPr/>
        </p:nvPicPr>
        <p:blipFill>
          <a:blip r:embed="rId3"/>
          <a:stretch>
            <a:fillRect/>
          </a:stretch>
        </p:blipFill>
        <p:spPr>
          <a:xfrm>
            <a:off x="1847850" y="1619250"/>
            <a:ext cx="8496300" cy="3619500"/>
          </a:xfrm>
          <a:prstGeom prst="rect">
            <a:avLst/>
          </a:prstGeom>
        </p:spPr>
      </p:pic>
    </p:spTree>
    <p:extLst>
      <p:ext uri="{BB962C8B-B14F-4D97-AF65-F5344CB8AC3E}">
        <p14:creationId xmlns:p14="http://schemas.microsoft.com/office/powerpoint/2010/main" val="38723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D28DDF13-5269-97E2-9B78-44F5662FEEEA}"/>
              </a:ext>
            </a:extLst>
          </p:cNvPr>
          <p:cNvPicPr>
            <a:picLocks noChangeAspect="1"/>
          </p:cNvPicPr>
          <p:nvPr/>
        </p:nvPicPr>
        <p:blipFill>
          <a:blip r:embed="rId3"/>
          <a:stretch>
            <a:fillRect/>
          </a:stretch>
        </p:blipFill>
        <p:spPr>
          <a:xfrm>
            <a:off x="1981200" y="781050"/>
            <a:ext cx="8229600" cy="5295900"/>
          </a:xfrm>
          <a:prstGeom prst="rect">
            <a:avLst/>
          </a:prstGeom>
        </p:spPr>
      </p:pic>
    </p:spTree>
    <p:extLst>
      <p:ext uri="{BB962C8B-B14F-4D97-AF65-F5344CB8AC3E}">
        <p14:creationId xmlns:p14="http://schemas.microsoft.com/office/powerpoint/2010/main" val="24327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D0D6E4E4-F933-5501-E18E-3F3A102D0ECA}"/>
              </a:ext>
            </a:extLst>
          </p:cNvPr>
          <p:cNvPicPr>
            <a:picLocks noChangeAspect="1"/>
          </p:cNvPicPr>
          <p:nvPr/>
        </p:nvPicPr>
        <p:blipFill>
          <a:blip r:embed="rId3"/>
          <a:stretch>
            <a:fillRect/>
          </a:stretch>
        </p:blipFill>
        <p:spPr>
          <a:xfrm>
            <a:off x="2081212" y="1166812"/>
            <a:ext cx="8029575" cy="4524375"/>
          </a:xfrm>
          <a:prstGeom prst="rect">
            <a:avLst/>
          </a:prstGeom>
        </p:spPr>
      </p:pic>
    </p:spTree>
    <p:extLst>
      <p:ext uri="{BB962C8B-B14F-4D97-AF65-F5344CB8AC3E}">
        <p14:creationId xmlns:p14="http://schemas.microsoft.com/office/powerpoint/2010/main" val="57266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4EDCF77-ECA2-A9C6-FD54-8188551DA805}"/>
              </a:ext>
            </a:extLst>
          </p:cNvPr>
          <p:cNvPicPr>
            <a:picLocks noChangeAspect="1"/>
          </p:cNvPicPr>
          <p:nvPr/>
        </p:nvPicPr>
        <p:blipFill>
          <a:blip r:embed="rId3"/>
          <a:stretch>
            <a:fillRect/>
          </a:stretch>
        </p:blipFill>
        <p:spPr>
          <a:xfrm>
            <a:off x="2033587" y="2190750"/>
            <a:ext cx="8124825" cy="2476500"/>
          </a:xfrm>
          <a:prstGeom prst="rect">
            <a:avLst/>
          </a:prstGeom>
        </p:spPr>
      </p:pic>
    </p:spTree>
    <p:extLst>
      <p:ext uri="{BB962C8B-B14F-4D97-AF65-F5344CB8AC3E}">
        <p14:creationId xmlns:p14="http://schemas.microsoft.com/office/powerpoint/2010/main" val="141113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D3DF809-20B5-5BB1-CA8A-DFB7E02E5AA1}"/>
              </a:ext>
            </a:extLst>
          </p:cNvPr>
          <p:cNvPicPr>
            <a:picLocks noChangeAspect="1"/>
          </p:cNvPicPr>
          <p:nvPr/>
        </p:nvPicPr>
        <p:blipFill>
          <a:blip r:embed="rId3"/>
          <a:stretch>
            <a:fillRect/>
          </a:stretch>
        </p:blipFill>
        <p:spPr>
          <a:xfrm>
            <a:off x="2062162" y="1185862"/>
            <a:ext cx="8067675" cy="4486275"/>
          </a:xfrm>
          <a:prstGeom prst="rect">
            <a:avLst/>
          </a:prstGeom>
        </p:spPr>
      </p:pic>
    </p:spTree>
    <p:extLst>
      <p:ext uri="{BB962C8B-B14F-4D97-AF65-F5344CB8AC3E}">
        <p14:creationId xmlns:p14="http://schemas.microsoft.com/office/powerpoint/2010/main" val="4198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E60967-4E09-35F0-9F07-A011734AC3A3}"/>
              </a:ext>
            </a:extLst>
          </p:cNvPr>
          <p:cNvSpPr>
            <a:spLocks noGrp="1"/>
          </p:cNvSpPr>
          <p:nvPr>
            <p:ph type="title"/>
          </p:nvPr>
        </p:nvSpPr>
        <p:spPr/>
        <p:txBody>
          <a:bodyPr/>
          <a:lstStyle/>
          <a:p>
            <a:r>
              <a:rPr lang="pl-PL" dirty="0"/>
              <a:t>Cele</a:t>
            </a:r>
          </a:p>
        </p:txBody>
      </p:sp>
      <p:sp>
        <p:nvSpPr>
          <p:cNvPr id="3" name="Symbol zastępczy zawartości 2">
            <a:extLst>
              <a:ext uri="{FF2B5EF4-FFF2-40B4-BE49-F238E27FC236}">
                <a16:creationId xmlns:a16="http://schemas.microsoft.com/office/drawing/2014/main" id="{BB77FC90-788D-E107-8598-0405D7CFC741}"/>
              </a:ext>
            </a:extLst>
          </p:cNvPr>
          <p:cNvSpPr>
            <a:spLocks noGrp="1"/>
          </p:cNvSpPr>
          <p:nvPr>
            <p:ph idx="1"/>
          </p:nvPr>
        </p:nvSpPr>
        <p:spPr/>
        <p:txBody>
          <a:bodyPr/>
          <a:lstStyle/>
          <a:p>
            <a:endParaRPr lang="pl-PL" dirty="0"/>
          </a:p>
          <a:p>
            <a:r>
              <a:rPr lang="pl-PL" dirty="0" err="1"/>
              <a:t>Znajomośc</a:t>
            </a:r>
            <a:r>
              <a:rPr lang="pl-PL" dirty="0"/>
              <a:t> teorii podstaw języka RUST,</a:t>
            </a:r>
          </a:p>
          <a:p>
            <a:r>
              <a:rPr lang="pl-PL" dirty="0"/>
              <a:t>Znajomość miejsca RUST we współczesnym świecie IT,</a:t>
            </a:r>
          </a:p>
          <a:p>
            <a:r>
              <a:rPr lang="pl-PL" dirty="0"/>
              <a:t>Praktyczna nauka programowania (Cargo).</a:t>
            </a:r>
          </a:p>
        </p:txBody>
      </p:sp>
    </p:spTree>
    <p:extLst>
      <p:ext uri="{BB962C8B-B14F-4D97-AF65-F5344CB8AC3E}">
        <p14:creationId xmlns:p14="http://schemas.microsoft.com/office/powerpoint/2010/main" val="302772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2E5FCDDD-7B59-6133-0BCD-C963499FE0C3}"/>
              </a:ext>
            </a:extLst>
          </p:cNvPr>
          <p:cNvPicPr>
            <a:picLocks noChangeAspect="1"/>
          </p:cNvPicPr>
          <p:nvPr/>
        </p:nvPicPr>
        <p:blipFill>
          <a:blip r:embed="rId3"/>
          <a:stretch>
            <a:fillRect/>
          </a:stretch>
        </p:blipFill>
        <p:spPr>
          <a:xfrm>
            <a:off x="1079903" y="1871754"/>
            <a:ext cx="9387102" cy="2487181"/>
          </a:xfrm>
          <a:prstGeom prst="rect">
            <a:avLst/>
          </a:prstGeom>
        </p:spPr>
      </p:pic>
    </p:spTree>
    <p:extLst>
      <p:ext uri="{BB962C8B-B14F-4D97-AF65-F5344CB8AC3E}">
        <p14:creationId xmlns:p14="http://schemas.microsoft.com/office/powerpoint/2010/main" val="370001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5928C783-98E4-C095-5937-2B78C4EDAA32}"/>
              </a:ext>
            </a:extLst>
          </p:cNvPr>
          <p:cNvPicPr>
            <a:picLocks noChangeAspect="1"/>
          </p:cNvPicPr>
          <p:nvPr/>
        </p:nvPicPr>
        <p:blipFill>
          <a:blip r:embed="rId3"/>
          <a:stretch>
            <a:fillRect/>
          </a:stretch>
        </p:blipFill>
        <p:spPr>
          <a:xfrm>
            <a:off x="519112" y="1095375"/>
            <a:ext cx="11153775" cy="4667250"/>
          </a:xfrm>
          <a:prstGeom prst="rect">
            <a:avLst/>
          </a:prstGeom>
        </p:spPr>
      </p:pic>
    </p:spTree>
    <p:extLst>
      <p:ext uri="{BB962C8B-B14F-4D97-AF65-F5344CB8AC3E}">
        <p14:creationId xmlns:p14="http://schemas.microsoft.com/office/powerpoint/2010/main" val="1507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A80B39C-AC70-4438-9EDA-FDE9CDA48F2A}"/>
              </a:ext>
            </a:extLst>
          </p:cNvPr>
          <p:cNvPicPr>
            <a:picLocks noChangeAspect="1"/>
          </p:cNvPicPr>
          <p:nvPr/>
        </p:nvPicPr>
        <p:blipFill>
          <a:blip r:embed="rId3"/>
          <a:stretch>
            <a:fillRect/>
          </a:stretch>
        </p:blipFill>
        <p:spPr>
          <a:xfrm>
            <a:off x="528061" y="1145802"/>
            <a:ext cx="10841904" cy="4566396"/>
          </a:xfrm>
          <a:prstGeom prst="rect">
            <a:avLst/>
          </a:prstGeom>
        </p:spPr>
      </p:pic>
    </p:spTree>
    <p:extLst>
      <p:ext uri="{BB962C8B-B14F-4D97-AF65-F5344CB8AC3E}">
        <p14:creationId xmlns:p14="http://schemas.microsoft.com/office/powerpoint/2010/main" val="197576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14446355-1386-EE25-ADD9-CE63876A17C8}"/>
              </a:ext>
            </a:extLst>
          </p:cNvPr>
          <p:cNvPicPr>
            <a:picLocks noChangeAspect="1"/>
          </p:cNvPicPr>
          <p:nvPr/>
        </p:nvPicPr>
        <p:blipFill>
          <a:blip r:embed="rId3"/>
          <a:stretch>
            <a:fillRect/>
          </a:stretch>
        </p:blipFill>
        <p:spPr>
          <a:xfrm>
            <a:off x="816746" y="973703"/>
            <a:ext cx="11017188" cy="5047392"/>
          </a:xfrm>
          <a:prstGeom prst="rect">
            <a:avLst/>
          </a:prstGeom>
        </p:spPr>
      </p:pic>
    </p:spTree>
    <p:extLst>
      <p:ext uri="{BB962C8B-B14F-4D97-AF65-F5344CB8AC3E}">
        <p14:creationId xmlns:p14="http://schemas.microsoft.com/office/powerpoint/2010/main" val="20419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774510" y="1936506"/>
            <a:ext cx="11745157" cy="2283023"/>
          </a:xfrm>
        </p:spPr>
        <p:txBody>
          <a:bodyPr rtlCol="0">
            <a:normAutofit/>
          </a:bodyPr>
          <a:lstStyle/>
          <a:p>
            <a:pPr algn="l" rtl="0"/>
            <a:r>
              <a:rPr lang="pl-PL" sz="3200" dirty="0"/>
              <a:t>			Można go używać stacjonarnie lub online</a:t>
            </a:r>
            <a:br>
              <a:rPr lang="pl-PL" sz="3200" dirty="0"/>
            </a:br>
            <a:endParaRPr lang="pl-PL" sz="3200" dirty="0"/>
          </a:p>
        </p:txBody>
      </p:sp>
    </p:spTree>
    <p:extLst>
      <p:ext uri="{BB962C8B-B14F-4D97-AF65-F5344CB8AC3E}">
        <p14:creationId xmlns:p14="http://schemas.microsoft.com/office/powerpoint/2010/main" val="294264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562290" y="2287488"/>
            <a:ext cx="11745157" cy="2283023"/>
          </a:xfrm>
        </p:spPr>
        <p:txBody>
          <a:bodyPr rtlCol="0">
            <a:normAutofit/>
          </a:bodyPr>
          <a:lstStyle/>
          <a:p>
            <a:pPr algn="l" rtl="0"/>
            <a:r>
              <a:rPr lang="pl-PL" sz="3200" dirty="0"/>
              <a:t>			RUST </a:t>
            </a:r>
            <a:r>
              <a:rPr lang="pl-PL" sz="3200" dirty="0" err="1"/>
              <a:t>Playground</a:t>
            </a:r>
            <a:br>
              <a:rPr lang="pl-PL" sz="3200" dirty="0"/>
            </a:br>
            <a:br>
              <a:rPr lang="pl-PL" sz="3200" dirty="0"/>
            </a:br>
            <a:endParaRPr lang="pl-PL" sz="3200" dirty="0"/>
          </a:p>
        </p:txBody>
      </p:sp>
    </p:spTree>
    <p:extLst>
      <p:ext uri="{BB962C8B-B14F-4D97-AF65-F5344CB8AC3E}">
        <p14:creationId xmlns:p14="http://schemas.microsoft.com/office/powerpoint/2010/main" val="182599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F864FE5E-7CF3-6523-AD89-9FF3EDE60713}"/>
              </a:ext>
            </a:extLst>
          </p:cNvPr>
          <p:cNvPicPr>
            <a:picLocks noChangeAspect="1"/>
          </p:cNvPicPr>
          <p:nvPr/>
        </p:nvPicPr>
        <p:blipFill>
          <a:blip r:embed="rId3"/>
          <a:stretch>
            <a:fillRect/>
          </a:stretch>
        </p:blipFill>
        <p:spPr>
          <a:xfrm>
            <a:off x="1676814" y="694295"/>
            <a:ext cx="8838372" cy="5258181"/>
          </a:xfrm>
          <a:prstGeom prst="rect">
            <a:avLst/>
          </a:prstGeom>
        </p:spPr>
      </p:pic>
    </p:spTree>
    <p:extLst>
      <p:ext uri="{BB962C8B-B14F-4D97-AF65-F5344CB8AC3E}">
        <p14:creationId xmlns:p14="http://schemas.microsoft.com/office/powerpoint/2010/main" val="27775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A2699E-D34E-F0CC-3E0F-F3A0A23A667F}"/>
              </a:ext>
            </a:extLst>
          </p:cNvPr>
          <p:cNvSpPr>
            <a:spLocks noGrp="1"/>
          </p:cNvSpPr>
          <p:nvPr>
            <p:ph type="title"/>
          </p:nvPr>
        </p:nvSpPr>
        <p:spPr>
          <a:xfrm>
            <a:off x="475785" y="393369"/>
            <a:ext cx="10972800" cy="1143000"/>
          </a:xfrm>
        </p:spPr>
        <p:txBody>
          <a:bodyPr/>
          <a:lstStyle/>
          <a:p>
            <a:pPr algn="ctr"/>
            <a:r>
              <a:rPr lang="pl-PL" dirty="0"/>
              <a:t>Cargo</a:t>
            </a:r>
            <a:endParaRPr lang="en-US" dirty="0"/>
          </a:p>
        </p:txBody>
      </p:sp>
      <p:pic>
        <p:nvPicPr>
          <p:cNvPr id="3" name="Obraz 2" descr="Obraz zawierający tekst, zrzut ekranu, Czcionka, oprogramowanie&#10;&#10;Opis wygenerowany automatycznie">
            <a:extLst>
              <a:ext uri="{FF2B5EF4-FFF2-40B4-BE49-F238E27FC236}">
                <a16:creationId xmlns:a16="http://schemas.microsoft.com/office/drawing/2014/main" id="{69FED75E-A74C-441B-D97D-3B93DD8209D0}"/>
              </a:ext>
            </a:extLst>
          </p:cNvPr>
          <p:cNvPicPr>
            <a:picLocks noChangeAspect="1"/>
          </p:cNvPicPr>
          <p:nvPr/>
        </p:nvPicPr>
        <p:blipFill>
          <a:blip r:embed="rId3"/>
          <a:stretch>
            <a:fillRect/>
          </a:stretch>
        </p:blipFill>
        <p:spPr>
          <a:xfrm>
            <a:off x="609599" y="1696168"/>
            <a:ext cx="10705171" cy="4389120"/>
          </a:xfrm>
          <a:prstGeom prst="rect">
            <a:avLst/>
          </a:prstGeom>
          <a:noFill/>
        </p:spPr>
      </p:pic>
    </p:spTree>
    <p:extLst>
      <p:ext uri="{BB962C8B-B14F-4D97-AF65-F5344CB8AC3E}">
        <p14:creationId xmlns:p14="http://schemas.microsoft.com/office/powerpoint/2010/main" val="335544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9A2699E-D34E-F0CC-3E0F-F3A0A23A667F}"/>
              </a:ext>
            </a:extLst>
          </p:cNvPr>
          <p:cNvSpPr>
            <a:spLocks noGrp="1"/>
          </p:cNvSpPr>
          <p:nvPr>
            <p:ph type="title"/>
          </p:nvPr>
        </p:nvSpPr>
        <p:spPr>
          <a:xfrm>
            <a:off x="475785" y="393369"/>
            <a:ext cx="10972800" cy="1143000"/>
          </a:xfrm>
        </p:spPr>
        <p:txBody>
          <a:bodyPr/>
          <a:lstStyle/>
          <a:p>
            <a:pPr algn="ctr"/>
            <a:r>
              <a:rPr lang="pl-PL" dirty="0"/>
              <a:t>Inne</a:t>
            </a:r>
            <a:endParaRPr lang="en-US" dirty="0"/>
          </a:p>
        </p:txBody>
      </p:sp>
      <p:pic>
        <p:nvPicPr>
          <p:cNvPr id="4" name="Obraz 3">
            <a:extLst>
              <a:ext uri="{FF2B5EF4-FFF2-40B4-BE49-F238E27FC236}">
                <a16:creationId xmlns:a16="http://schemas.microsoft.com/office/drawing/2014/main" id="{8865229F-C0DF-112C-0DF5-596EA05FF0FF}"/>
              </a:ext>
            </a:extLst>
          </p:cNvPr>
          <p:cNvPicPr>
            <a:picLocks noChangeAspect="1"/>
          </p:cNvPicPr>
          <p:nvPr/>
        </p:nvPicPr>
        <p:blipFill>
          <a:blip r:embed="rId3"/>
          <a:stretch>
            <a:fillRect/>
          </a:stretch>
        </p:blipFill>
        <p:spPr>
          <a:xfrm>
            <a:off x="184909" y="2362796"/>
            <a:ext cx="12007091" cy="2132407"/>
          </a:xfrm>
          <a:prstGeom prst="rect">
            <a:avLst/>
          </a:prstGeom>
        </p:spPr>
      </p:pic>
    </p:spTree>
    <p:extLst>
      <p:ext uri="{BB962C8B-B14F-4D97-AF65-F5344CB8AC3E}">
        <p14:creationId xmlns:p14="http://schemas.microsoft.com/office/powerpoint/2010/main" val="2415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774510" y="1936506"/>
            <a:ext cx="11745157" cy="2283023"/>
          </a:xfrm>
        </p:spPr>
        <p:txBody>
          <a:bodyPr rtlCol="0">
            <a:normAutofit/>
          </a:bodyPr>
          <a:lstStyle/>
          <a:p>
            <a:pPr algn="l" rtl="0"/>
            <a:r>
              <a:rPr lang="pl-PL" sz="3200" dirty="0"/>
              <a:t>			Można go używać stacjonarnie lub online</a:t>
            </a:r>
            <a:br>
              <a:rPr lang="pl-PL" sz="3200" dirty="0"/>
            </a:br>
            <a:endParaRPr lang="pl-PL" sz="3200" dirty="0"/>
          </a:p>
        </p:txBody>
      </p:sp>
    </p:spTree>
    <p:extLst>
      <p:ext uri="{BB962C8B-B14F-4D97-AF65-F5344CB8AC3E}">
        <p14:creationId xmlns:p14="http://schemas.microsoft.com/office/powerpoint/2010/main" val="117637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E60967-4E09-35F0-9F07-A011734AC3A3}"/>
              </a:ext>
            </a:extLst>
          </p:cNvPr>
          <p:cNvSpPr>
            <a:spLocks noGrp="1"/>
          </p:cNvSpPr>
          <p:nvPr>
            <p:ph type="title"/>
          </p:nvPr>
        </p:nvSpPr>
        <p:spPr/>
        <p:txBody>
          <a:bodyPr/>
          <a:lstStyle/>
          <a:p>
            <a:r>
              <a:rPr lang="pl-PL" dirty="0"/>
              <a:t>Szkic planu</a:t>
            </a:r>
          </a:p>
        </p:txBody>
      </p:sp>
      <p:sp>
        <p:nvSpPr>
          <p:cNvPr id="3" name="Symbol zastępczy zawartości 2">
            <a:extLst>
              <a:ext uri="{FF2B5EF4-FFF2-40B4-BE49-F238E27FC236}">
                <a16:creationId xmlns:a16="http://schemas.microsoft.com/office/drawing/2014/main" id="{BB77FC90-788D-E107-8598-0405D7CFC741}"/>
              </a:ext>
            </a:extLst>
          </p:cNvPr>
          <p:cNvSpPr>
            <a:spLocks noGrp="1"/>
          </p:cNvSpPr>
          <p:nvPr>
            <p:ph idx="1"/>
          </p:nvPr>
        </p:nvSpPr>
        <p:spPr/>
        <p:txBody>
          <a:bodyPr/>
          <a:lstStyle/>
          <a:p>
            <a:endParaRPr lang="pl-PL" dirty="0"/>
          </a:p>
          <a:p>
            <a:endParaRPr lang="pl-PL" dirty="0"/>
          </a:p>
          <a:p>
            <a:r>
              <a:rPr lang="pl-PL" dirty="0"/>
              <a:t>Czy warto się uczyć RUST?</a:t>
            </a:r>
          </a:p>
          <a:p>
            <a:r>
              <a:rPr lang="pl-PL" dirty="0"/>
              <a:t>Struktura projektu RUST</a:t>
            </a:r>
          </a:p>
          <a:p>
            <a:r>
              <a:rPr lang="pl-PL" dirty="0"/>
              <a:t>Podstawowa składnia</a:t>
            </a:r>
          </a:p>
          <a:p>
            <a:r>
              <a:rPr lang="pl-PL" dirty="0"/>
              <a:t>Zadania </a:t>
            </a:r>
            <a:r>
              <a:rPr lang="pl-PL" dirty="0" err="1"/>
              <a:t>koderskie</a:t>
            </a:r>
            <a:endParaRPr lang="pl-PL" dirty="0"/>
          </a:p>
        </p:txBody>
      </p:sp>
    </p:spTree>
    <p:extLst>
      <p:ext uri="{BB962C8B-B14F-4D97-AF65-F5344CB8AC3E}">
        <p14:creationId xmlns:p14="http://schemas.microsoft.com/office/powerpoint/2010/main" val="11867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a:t>
            </a:r>
            <a:r>
              <a:rPr lang="pl-PL" sz="3200" dirty="0" err="1"/>
              <a:t>Quick</a:t>
            </a:r>
            <a:r>
              <a:rPr lang="pl-PL" sz="3200" dirty="0"/>
              <a:t> start</a:t>
            </a:r>
          </a:p>
        </p:txBody>
      </p:sp>
    </p:spTree>
    <p:extLst>
      <p:ext uri="{BB962C8B-B14F-4D97-AF65-F5344CB8AC3E}">
        <p14:creationId xmlns:p14="http://schemas.microsoft.com/office/powerpoint/2010/main" val="1589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Czy jest?</a:t>
            </a:r>
          </a:p>
        </p:txBody>
      </p:sp>
    </p:spTree>
    <p:extLst>
      <p:ext uri="{BB962C8B-B14F-4D97-AF65-F5344CB8AC3E}">
        <p14:creationId xmlns:p14="http://schemas.microsoft.com/office/powerpoint/2010/main" val="347441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2C91EFE1-B326-BA09-9FC6-E60C25EB59E6}"/>
              </a:ext>
            </a:extLst>
          </p:cNvPr>
          <p:cNvPicPr>
            <a:picLocks noChangeAspect="1"/>
          </p:cNvPicPr>
          <p:nvPr/>
        </p:nvPicPr>
        <p:blipFill>
          <a:blip r:embed="rId3"/>
          <a:stretch>
            <a:fillRect/>
          </a:stretch>
        </p:blipFill>
        <p:spPr>
          <a:xfrm>
            <a:off x="709612" y="2795587"/>
            <a:ext cx="10772775" cy="1266825"/>
          </a:xfrm>
          <a:prstGeom prst="rect">
            <a:avLst/>
          </a:prstGeom>
        </p:spPr>
      </p:pic>
    </p:spTree>
    <p:extLst>
      <p:ext uri="{BB962C8B-B14F-4D97-AF65-F5344CB8AC3E}">
        <p14:creationId xmlns:p14="http://schemas.microsoft.com/office/powerpoint/2010/main" val="1147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18C94D6-6EB2-206F-807F-50DA4EBF5F3D}"/>
              </a:ext>
            </a:extLst>
          </p:cNvPr>
          <p:cNvPicPr>
            <a:picLocks noChangeAspect="1"/>
          </p:cNvPicPr>
          <p:nvPr/>
        </p:nvPicPr>
        <p:blipFill>
          <a:blip r:embed="rId3"/>
          <a:stretch>
            <a:fillRect/>
          </a:stretch>
        </p:blipFill>
        <p:spPr>
          <a:xfrm>
            <a:off x="1139158" y="2920754"/>
            <a:ext cx="9693033" cy="803290"/>
          </a:xfrm>
          <a:prstGeom prst="rect">
            <a:avLst/>
          </a:prstGeom>
        </p:spPr>
      </p:pic>
    </p:spTree>
    <p:extLst>
      <p:ext uri="{BB962C8B-B14F-4D97-AF65-F5344CB8AC3E}">
        <p14:creationId xmlns:p14="http://schemas.microsoft.com/office/powerpoint/2010/main" val="338509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F72AB9E-C550-EA61-69C4-FBC4786901B2}"/>
              </a:ext>
            </a:extLst>
          </p:cNvPr>
          <p:cNvPicPr>
            <a:picLocks noChangeAspect="1"/>
          </p:cNvPicPr>
          <p:nvPr/>
        </p:nvPicPr>
        <p:blipFill>
          <a:blip r:embed="rId3"/>
          <a:stretch>
            <a:fillRect/>
          </a:stretch>
        </p:blipFill>
        <p:spPr>
          <a:xfrm>
            <a:off x="866585" y="3265363"/>
            <a:ext cx="10626438" cy="614178"/>
          </a:xfrm>
          <a:prstGeom prst="rect">
            <a:avLst/>
          </a:prstGeom>
        </p:spPr>
      </p:pic>
    </p:spTree>
    <p:extLst>
      <p:ext uri="{BB962C8B-B14F-4D97-AF65-F5344CB8AC3E}">
        <p14:creationId xmlns:p14="http://schemas.microsoft.com/office/powerpoint/2010/main" val="277091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Jak odpalić?</a:t>
            </a:r>
          </a:p>
        </p:txBody>
      </p:sp>
    </p:spTree>
    <p:extLst>
      <p:ext uri="{BB962C8B-B14F-4D97-AF65-F5344CB8AC3E}">
        <p14:creationId xmlns:p14="http://schemas.microsoft.com/office/powerpoint/2010/main" val="203526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Struktura</a:t>
            </a:r>
          </a:p>
        </p:txBody>
      </p:sp>
    </p:spTree>
    <p:extLst>
      <p:ext uri="{BB962C8B-B14F-4D97-AF65-F5344CB8AC3E}">
        <p14:creationId xmlns:p14="http://schemas.microsoft.com/office/powerpoint/2010/main" val="15367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2A89F8CD-465C-DA49-9DCA-CE5AFDA42C6B}"/>
              </a:ext>
            </a:extLst>
          </p:cNvPr>
          <p:cNvSpPr txBox="1"/>
          <p:nvPr/>
        </p:nvSpPr>
        <p:spPr>
          <a:xfrm>
            <a:off x="1183319" y="1660447"/>
            <a:ext cx="9505764" cy="2585323"/>
          </a:xfrm>
          <a:prstGeom prst="rect">
            <a:avLst/>
          </a:prstGeom>
          <a:noFill/>
          <a:ln>
            <a:solidFill>
              <a:schemeClr val="bg2"/>
            </a:solidFill>
          </a:ln>
        </p:spPr>
        <p:txBody>
          <a:bodyPr wrap="square">
            <a:spAutoFit/>
          </a:bodyPr>
          <a:lstStyle/>
          <a:p>
            <a:r>
              <a:rPr lang="pl-PL" dirty="0"/>
              <a:t>Zanim zaczniemy kodować swoje projekty w </a:t>
            </a:r>
            <a:r>
              <a:rPr lang="pl-PL" dirty="0" err="1"/>
              <a:t>Ruście</a:t>
            </a:r>
            <a:r>
              <a:rPr lang="pl-PL" dirty="0"/>
              <a:t>, musimy zrozumieć podstawową strukturę folderów projektu </a:t>
            </a:r>
            <a:r>
              <a:rPr lang="pl-PL" dirty="0" err="1"/>
              <a:t>Rust</a:t>
            </a:r>
            <a:r>
              <a:rPr lang="pl-PL" dirty="0"/>
              <a:t> - różnicę między </a:t>
            </a:r>
            <a:r>
              <a:rPr lang="pl-PL" dirty="0" err="1"/>
              <a:t>Binary</a:t>
            </a:r>
            <a:r>
              <a:rPr lang="pl-PL" dirty="0"/>
              <a:t> </a:t>
            </a:r>
            <a:r>
              <a:rPr lang="pl-PL" dirty="0" err="1"/>
              <a:t>Rust</a:t>
            </a:r>
            <a:r>
              <a:rPr lang="pl-PL" dirty="0"/>
              <a:t> Project a Library </a:t>
            </a:r>
            <a:r>
              <a:rPr lang="pl-PL" dirty="0" err="1"/>
              <a:t>Rust</a:t>
            </a:r>
            <a:r>
              <a:rPr lang="pl-PL" dirty="0"/>
              <a:t> Project. Projekt binarny w </a:t>
            </a:r>
            <a:r>
              <a:rPr lang="pl-PL" dirty="0" err="1"/>
              <a:t>Ruście</a:t>
            </a:r>
            <a:r>
              <a:rPr lang="pl-PL" dirty="0"/>
              <a:t> to taki, który zostanie skompilowany i utworzony zostanie plik wykonywalny. Wszystkie projekty binarne muszą mieć plik main.rs, który będzie punktem wejścia do oprogramowania. Z drugiej strony, projekt biblioteki w </a:t>
            </a:r>
            <a:r>
              <a:rPr lang="pl-PL" dirty="0" err="1"/>
              <a:t>Ruście</a:t>
            </a:r>
            <a:r>
              <a:rPr lang="pl-PL" dirty="0"/>
              <a:t> to taki, który nie tworzy pliku wykonywalnego a zamiast tego jest to tylko baza kodu, która ma wprowadzać nowe funkcje i być ponownie wykorzystywana w różnych innych projektach </a:t>
            </a:r>
            <a:r>
              <a:rPr lang="pl-PL" dirty="0" err="1"/>
              <a:t>Rust</a:t>
            </a:r>
            <a:r>
              <a:rPr lang="pl-PL" dirty="0"/>
              <a:t>. Może to być coś w rodzaju biblioteki matematycznej lub biblioteka GUI. Projekt biblioteki ma plik lib.rs zamiast pliku main.rs i nie może działać samodzielnie..</a:t>
            </a:r>
          </a:p>
        </p:txBody>
      </p:sp>
    </p:spTree>
    <p:extLst>
      <p:ext uri="{BB962C8B-B14F-4D97-AF65-F5344CB8AC3E}">
        <p14:creationId xmlns:p14="http://schemas.microsoft.com/office/powerpoint/2010/main" val="39224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D1F985E4-4142-7868-8AB7-9266A764A54E}"/>
              </a:ext>
            </a:extLst>
          </p:cNvPr>
          <p:cNvPicPr>
            <a:picLocks noChangeAspect="1"/>
          </p:cNvPicPr>
          <p:nvPr/>
        </p:nvPicPr>
        <p:blipFill>
          <a:blip r:embed="rId3"/>
          <a:stretch>
            <a:fillRect/>
          </a:stretch>
        </p:blipFill>
        <p:spPr>
          <a:xfrm>
            <a:off x="1731145" y="1240028"/>
            <a:ext cx="7901126" cy="4377944"/>
          </a:xfrm>
          <a:prstGeom prst="rect">
            <a:avLst/>
          </a:prstGeom>
        </p:spPr>
      </p:pic>
    </p:spTree>
    <p:extLst>
      <p:ext uri="{BB962C8B-B14F-4D97-AF65-F5344CB8AC3E}">
        <p14:creationId xmlns:p14="http://schemas.microsoft.com/office/powerpoint/2010/main" val="276777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2A89F8CD-465C-DA49-9DCA-CE5AFDA42C6B}"/>
              </a:ext>
            </a:extLst>
          </p:cNvPr>
          <p:cNvSpPr txBox="1"/>
          <p:nvPr/>
        </p:nvSpPr>
        <p:spPr>
          <a:xfrm>
            <a:off x="1254341" y="1305341"/>
            <a:ext cx="9505764" cy="4247317"/>
          </a:xfrm>
          <a:prstGeom prst="rect">
            <a:avLst/>
          </a:prstGeom>
          <a:noFill/>
          <a:ln>
            <a:solidFill>
              <a:schemeClr val="bg2"/>
            </a:solidFill>
          </a:ln>
        </p:spPr>
        <p:txBody>
          <a:bodyPr wrap="square">
            <a:spAutoFit/>
          </a:bodyPr>
          <a:lstStyle/>
          <a:p>
            <a:r>
              <a:rPr lang="pl-PL" dirty="0"/>
              <a:t>Jeśli chcemy użyć VCS (System Kontroli Wersji), takiego jak git, możemy również utworzyć plik .</a:t>
            </a:r>
            <a:r>
              <a:rPr lang="pl-PL" dirty="0" err="1"/>
              <a:t>gitignore</a:t>
            </a:r>
            <a:r>
              <a:rPr lang="pl-PL" dirty="0"/>
              <a:t> wraz z </a:t>
            </a:r>
            <a:r>
              <a:rPr lang="pl-PL" dirty="0" err="1"/>
              <a:t>Cargo.toml</a:t>
            </a:r>
            <a:r>
              <a:rPr lang="pl-PL" dirty="0"/>
              <a:t>. Aby wszystko było zorganizowane, plik main.rs lub lib.rs jest zwykle przechowywany w katalogu </a:t>
            </a:r>
            <a:r>
              <a:rPr lang="pl-PL" dirty="0" err="1"/>
              <a:t>src</a:t>
            </a:r>
            <a:r>
              <a:rPr lang="pl-PL" dirty="0"/>
              <a:t> wraz z innym kodem źródłowym.</a:t>
            </a:r>
          </a:p>
          <a:p>
            <a:endParaRPr lang="pl-PL" dirty="0"/>
          </a:p>
          <a:p>
            <a:r>
              <a:rPr lang="pl-PL" dirty="0"/>
              <a:t>Możemy tworzyć inne katalogi, takie jak</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testy - Do przechowywania wszystkich automatycznych testów dla naszego projektu </a:t>
            </a:r>
            <a:r>
              <a:rPr lang="pl-PL" dirty="0" err="1"/>
              <a:t>Rust</a:t>
            </a:r>
            <a:r>
              <a:rPr lang="pl-PL" dirty="0"/>
              <a:t>.</a:t>
            </a:r>
          </a:p>
          <a:p>
            <a:pPr marL="285750" indent="-285750">
              <a:buFont typeface="Arial" panose="020B0604020202020204" pitchFamily="34" charset="0"/>
              <a:buChar char="•"/>
            </a:pPr>
            <a:r>
              <a:rPr lang="pl-PL" dirty="0"/>
              <a:t>ławki - do przechowywania wszystkich testów porównawczych dla projektu </a:t>
            </a:r>
            <a:r>
              <a:rPr lang="pl-PL" dirty="0" err="1"/>
              <a:t>Rust</a:t>
            </a:r>
            <a:r>
              <a:rPr lang="pl-PL" dirty="0"/>
              <a:t>.</a:t>
            </a:r>
          </a:p>
          <a:p>
            <a:pPr marL="285750" indent="-285750">
              <a:buFont typeface="Arial" panose="020B0604020202020204" pitchFamily="34" charset="0"/>
              <a:buChar char="•"/>
            </a:pPr>
            <a:r>
              <a:rPr lang="pl-PL" dirty="0"/>
              <a:t>przykłady — do przechowywania przykładów implementacji. </a:t>
            </a:r>
          </a:p>
          <a:p>
            <a:pPr marL="285750" indent="-285750">
              <a:buFont typeface="Arial" panose="020B0604020202020204" pitchFamily="34" charset="0"/>
              <a:buChar char="•"/>
            </a:pPr>
            <a:endParaRPr lang="pl-PL" dirty="0"/>
          </a:p>
          <a:p>
            <a:r>
              <a:rPr lang="pl-PL" dirty="0"/>
              <a:t>Poza tym, kiedy skompilujemy projekt, zostanie również utworzony katalog docelowy z innymi podkatalogami, takimi jak </a:t>
            </a:r>
            <a:r>
              <a:rPr lang="pl-PL" dirty="0" err="1"/>
              <a:t>debug</a:t>
            </a:r>
            <a:r>
              <a:rPr lang="pl-PL" dirty="0"/>
              <a:t> lub </a:t>
            </a:r>
            <a:r>
              <a:rPr lang="pl-PL" dirty="0" err="1"/>
              <a:t>release</a:t>
            </a:r>
            <a:r>
              <a:rPr lang="pl-PL" dirty="0"/>
              <a:t>, aby zapisać utworzoną kompilację i inne pliki. Na razie nie będziemy wchodzić w szczegóły dotyczące testów, ławek, przykładów i katalogu docelowego - na wszystko przyjdzie czas.</a:t>
            </a:r>
          </a:p>
        </p:txBody>
      </p:sp>
    </p:spTree>
    <p:extLst>
      <p:ext uri="{BB962C8B-B14F-4D97-AF65-F5344CB8AC3E}">
        <p14:creationId xmlns:p14="http://schemas.microsoft.com/office/powerpoint/2010/main" val="162151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D5CAFE9-D861-9778-CB39-80527FCCDC5B}"/>
              </a:ext>
            </a:extLst>
          </p:cNvPr>
          <p:cNvPicPr>
            <a:picLocks noChangeAspect="1"/>
          </p:cNvPicPr>
          <p:nvPr/>
        </p:nvPicPr>
        <p:blipFill>
          <a:blip r:embed="rId3"/>
          <a:stretch>
            <a:fillRect/>
          </a:stretch>
        </p:blipFill>
        <p:spPr>
          <a:xfrm>
            <a:off x="1633491" y="1044478"/>
            <a:ext cx="8620218" cy="4530626"/>
          </a:xfrm>
          <a:prstGeom prst="rect">
            <a:avLst/>
          </a:prstGeom>
        </p:spPr>
      </p:pic>
    </p:spTree>
    <p:extLst>
      <p:ext uri="{BB962C8B-B14F-4D97-AF65-F5344CB8AC3E}">
        <p14:creationId xmlns:p14="http://schemas.microsoft.com/office/powerpoint/2010/main" val="12367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2A89F8CD-465C-DA49-9DCA-CE5AFDA42C6B}"/>
              </a:ext>
            </a:extLst>
          </p:cNvPr>
          <p:cNvSpPr txBox="1"/>
          <p:nvPr/>
        </p:nvSpPr>
        <p:spPr>
          <a:xfrm>
            <a:off x="1254341" y="1305341"/>
            <a:ext cx="9505764" cy="3693319"/>
          </a:xfrm>
          <a:prstGeom prst="rect">
            <a:avLst/>
          </a:prstGeom>
          <a:noFill/>
          <a:ln>
            <a:solidFill>
              <a:schemeClr val="bg2"/>
            </a:solidFill>
          </a:ln>
        </p:spPr>
        <p:txBody>
          <a:bodyPr wrap="square">
            <a:spAutoFit/>
          </a:bodyPr>
          <a:lstStyle/>
          <a:p>
            <a:r>
              <a:rPr lang="pl-PL" dirty="0"/>
              <a:t>W projekcie </a:t>
            </a:r>
            <a:r>
              <a:rPr lang="pl-PL" dirty="0" err="1"/>
              <a:t>Rust</a:t>
            </a:r>
            <a:r>
              <a:rPr lang="pl-PL" dirty="0"/>
              <a:t> znajdują się dwa ważne pliki:</a:t>
            </a:r>
          </a:p>
          <a:p>
            <a:endParaRPr lang="pl-PL" dirty="0"/>
          </a:p>
          <a:p>
            <a:pPr marL="285750" indent="-285750">
              <a:buFont typeface="Arial" panose="020B0604020202020204" pitchFamily="34" charset="0"/>
              <a:buChar char="•"/>
            </a:pPr>
            <a:r>
              <a:rPr lang="pl-PL" dirty="0"/>
              <a:t>main.rs / lib.rs</a:t>
            </a:r>
          </a:p>
          <a:p>
            <a:pPr marL="285750" indent="-285750">
              <a:buFont typeface="Arial" panose="020B0604020202020204" pitchFamily="34" charset="0"/>
              <a:buChar char="•"/>
            </a:pPr>
            <a:r>
              <a:rPr lang="pl-PL" dirty="0" err="1"/>
              <a:t>Cargo.toml</a:t>
            </a:r>
            <a:endParaRPr lang="pl-PL" dirty="0"/>
          </a:p>
          <a:p>
            <a:r>
              <a:rPr lang="pl-PL" dirty="0"/>
              <a:t>Plik main.rs lub lib.rs to miejsce, w którym napiszemy kod dla swojej aplikacji </a:t>
            </a:r>
            <a:r>
              <a:rPr lang="pl-PL" dirty="0" err="1"/>
              <a:t>Rust</a:t>
            </a:r>
            <a:r>
              <a:rPr lang="pl-PL" dirty="0"/>
              <a:t> a plik </a:t>
            </a:r>
            <a:r>
              <a:rPr lang="pl-PL" dirty="0" err="1"/>
              <a:t>Cargo.toml</a:t>
            </a:r>
            <a:r>
              <a:rPr lang="pl-PL" dirty="0"/>
              <a:t> to miejsce, w którym będziemy zarządzać szczegółami projektu, takimi jak:</a:t>
            </a:r>
          </a:p>
          <a:p>
            <a:endParaRPr lang="pl-PL" dirty="0"/>
          </a:p>
          <a:p>
            <a:pPr marL="285750" indent="-285750">
              <a:buFont typeface="Arial" panose="020B0604020202020204" pitchFamily="34" charset="0"/>
              <a:buChar char="•"/>
            </a:pPr>
            <a:r>
              <a:rPr lang="pl-PL" dirty="0"/>
              <a:t>Nazwa</a:t>
            </a:r>
          </a:p>
          <a:p>
            <a:pPr marL="285750" indent="-285750">
              <a:buFont typeface="Arial" panose="020B0604020202020204" pitchFamily="34" charset="0"/>
              <a:buChar char="•"/>
            </a:pPr>
            <a:r>
              <a:rPr lang="pl-PL" dirty="0"/>
              <a:t>Wersja</a:t>
            </a:r>
          </a:p>
          <a:p>
            <a:pPr marL="285750" indent="-285750">
              <a:buFont typeface="Arial" panose="020B0604020202020204" pitchFamily="34" charset="0"/>
              <a:buChar char="•"/>
            </a:pPr>
            <a:r>
              <a:rPr lang="pl-PL" dirty="0"/>
              <a:t>Autorów</a:t>
            </a:r>
          </a:p>
          <a:p>
            <a:pPr marL="285750" indent="-285750">
              <a:buFont typeface="Arial" panose="020B0604020202020204" pitchFamily="34" charset="0"/>
              <a:buChar char="•"/>
            </a:pPr>
            <a:r>
              <a:rPr lang="pl-PL" dirty="0"/>
              <a:t>Wydanie</a:t>
            </a:r>
          </a:p>
          <a:p>
            <a:pPr marL="285750" indent="-285750">
              <a:buFont typeface="Arial" panose="020B0604020202020204" pitchFamily="34" charset="0"/>
              <a:buChar char="•"/>
            </a:pPr>
            <a:r>
              <a:rPr lang="pl-PL" dirty="0"/>
              <a:t>Zależności</a:t>
            </a:r>
          </a:p>
          <a:p>
            <a:pPr marL="285750" indent="-285750">
              <a:buFont typeface="Arial" panose="020B0604020202020204" pitchFamily="34" charset="0"/>
              <a:buChar char="•"/>
            </a:pPr>
            <a:r>
              <a:rPr lang="pl-PL" dirty="0"/>
              <a:t>I… inne tego typu ustawienia.</a:t>
            </a:r>
          </a:p>
        </p:txBody>
      </p:sp>
    </p:spTree>
    <p:extLst>
      <p:ext uri="{BB962C8B-B14F-4D97-AF65-F5344CB8AC3E}">
        <p14:creationId xmlns:p14="http://schemas.microsoft.com/office/powerpoint/2010/main" val="17695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2A89F8CD-465C-DA49-9DCA-CE5AFDA42C6B}"/>
              </a:ext>
            </a:extLst>
          </p:cNvPr>
          <p:cNvSpPr txBox="1"/>
          <p:nvPr/>
        </p:nvSpPr>
        <p:spPr>
          <a:xfrm>
            <a:off x="2686236" y="2775921"/>
            <a:ext cx="9505764" cy="1477328"/>
          </a:xfrm>
          <a:prstGeom prst="rect">
            <a:avLst/>
          </a:prstGeom>
          <a:noFill/>
          <a:ln>
            <a:solidFill>
              <a:schemeClr val="bg2"/>
            </a:solidFill>
          </a:ln>
        </p:spPr>
        <p:txBody>
          <a:bodyPr wrap="square">
            <a:spAutoFit/>
          </a:bodyPr>
          <a:lstStyle/>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i="1" dirty="0"/>
              <a:t>cargo </a:t>
            </a:r>
            <a:r>
              <a:rPr lang="pl-PL" i="1" dirty="0" err="1"/>
              <a:t>new</a:t>
            </a:r>
            <a:r>
              <a:rPr lang="pl-PL" i="1" dirty="0"/>
              <a:t> </a:t>
            </a:r>
            <a:r>
              <a:rPr lang="pl-PL" i="1" dirty="0" err="1"/>
              <a:t>nazwa_katalogu</a:t>
            </a:r>
            <a:r>
              <a:rPr lang="pl-PL" i="1" dirty="0"/>
              <a:t> </a:t>
            </a:r>
            <a:r>
              <a:rPr lang="pl-PL" dirty="0"/>
              <a:t>– tworzy projekt z katalogiem</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i="1" dirty="0"/>
              <a:t>cargo run </a:t>
            </a:r>
            <a:r>
              <a:rPr lang="pl-PL" i="1" dirty="0" err="1"/>
              <a:t>nazwa_pliku</a:t>
            </a:r>
            <a:r>
              <a:rPr lang="pl-PL" i="1" dirty="0"/>
              <a:t> </a:t>
            </a:r>
            <a:r>
              <a:rPr lang="pl-PL" dirty="0"/>
              <a:t>– odpala plik z kodem</a:t>
            </a:r>
          </a:p>
          <a:p>
            <a:endParaRPr lang="pl-PL" dirty="0"/>
          </a:p>
        </p:txBody>
      </p:sp>
    </p:spTree>
    <p:extLst>
      <p:ext uri="{BB962C8B-B14F-4D97-AF65-F5344CB8AC3E}">
        <p14:creationId xmlns:p14="http://schemas.microsoft.com/office/powerpoint/2010/main" val="115392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69D3DBA2-E3FF-7745-0016-F58A2202DB36}"/>
              </a:ext>
            </a:extLst>
          </p:cNvPr>
          <p:cNvPicPr>
            <a:picLocks noChangeAspect="1"/>
          </p:cNvPicPr>
          <p:nvPr/>
        </p:nvPicPr>
        <p:blipFill>
          <a:blip r:embed="rId3"/>
          <a:stretch>
            <a:fillRect/>
          </a:stretch>
        </p:blipFill>
        <p:spPr>
          <a:xfrm>
            <a:off x="0" y="2969058"/>
            <a:ext cx="12192000" cy="919884"/>
          </a:xfrm>
          <a:prstGeom prst="rect">
            <a:avLst/>
          </a:prstGeom>
        </p:spPr>
      </p:pic>
    </p:spTree>
    <p:extLst>
      <p:ext uri="{BB962C8B-B14F-4D97-AF65-F5344CB8AC3E}">
        <p14:creationId xmlns:p14="http://schemas.microsoft.com/office/powerpoint/2010/main" val="237749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61F623E1-642E-F6D9-8BE1-440DDD4EF353}"/>
              </a:ext>
            </a:extLst>
          </p:cNvPr>
          <p:cNvPicPr>
            <a:picLocks noChangeAspect="1"/>
          </p:cNvPicPr>
          <p:nvPr/>
        </p:nvPicPr>
        <p:blipFill>
          <a:blip r:embed="rId3"/>
          <a:stretch>
            <a:fillRect/>
          </a:stretch>
        </p:blipFill>
        <p:spPr>
          <a:xfrm>
            <a:off x="0" y="1590193"/>
            <a:ext cx="12192000" cy="3677614"/>
          </a:xfrm>
          <a:prstGeom prst="rect">
            <a:avLst/>
          </a:prstGeom>
        </p:spPr>
      </p:pic>
    </p:spTree>
    <p:extLst>
      <p:ext uri="{BB962C8B-B14F-4D97-AF65-F5344CB8AC3E}">
        <p14:creationId xmlns:p14="http://schemas.microsoft.com/office/powerpoint/2010/main" val="150689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E985D49B-C909-B267-F2DC-9E82B0C26C58}"/>
              </a:ext>
            </a:extLst>
          </p:cNvPr>
          <p:cNvPicPr>
            <a:picLocks noChangeAspect="1"/>
          </p:cNvPicPr>
          <p:nvPr/>
        </p:nvPicPr>
        <p:blipFill>
          <a:blip r:embed="rId3"/>
          <a:stretch>
            <a:fillRect/>
          </a:stretch>
        </p:blipFill>
        <p:spPr>
          <a:xfrm>
            <a:off x="0" y="1211436"/>
            <a:ext cx="12192000" cy="4435128"/>
          </a:xfrm>
          <a:prstGeom prst="rect">
            <a:avLst/>
          </a:prstGeom>
        </p:spPr>
      </p:pic>
    </p:spTree>
    <p:extLst>
      <p:ext uri="{BB962C8B-B14F-4D97-AF65-F5344CB8AC3E}">
        <p14:creationId xmlns:p14="http://schemas.microsoft.com/office/powerpoint/2010/main" val="142174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nvPr>
        </p:nvSpPr>
        <p:spPr>
          <a:xfrm>
            <a:off x="1622460" y="1145977"/>
            <a:ext cx="11745157" cy="2283023"/>
          </a:xfrm>
        </p:spPr>
        <p:txBody>
          <a:bodyPr rtlCol="0">
            <a:normAutofit/>
          </a:bodyPr>
          <a:lstStyle/>
          <a:p>
            <a:pPr algn="l" rtl="0"/>
            <a:r>
              <a:rPr lang="pl-PL" sz="3200" dirty="0"/>
              <a:t>			Ćwiczenie - </a:t>
            </a:r>
            <a:r>
              <a:rPr lang="pl-PL" sz="3200" dirty="0" err="1"/>
              <a:t>Quick</a:t>
            </a:r>
            <a:r>
              <a:rPr lang="pl-PL" sz="3200" dirty="0"/>
              <a:t> start</a:t>
            </a:r>
          </a:p>
        </p:txBody>
      </p:sp>
    </p:spTree>
    <p:extLst>
      <p:ext uri="{BB962C8B-B14F-4D97-AF65-F5344CB8AC3E}">
        <p14:creationId xmlns:p14="http://schemas.microsoft.com/office/powerpoint/2010/main" val="38696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D7B780EA-3AD0-B33A-012B-A734B178F840}"/>
              </a:ext>
            </a:extLst>
          </p:cNvPr>
          <p:cNvPicPr>
            <a:picLocks noChangeAspect="1"/>
          </p:cNvPicPr>
          <p:nvPr/>
        </p:nvPicPr>
        <p:blipFill>
          <a:blip r:embed="rId3"/>
          <a:stretch>
            <a:fillRect/>
          </a:stretch>
        </p:blipFill>
        <p:spPr>
          <a:xfrm>
            <a:off x="642937" y="1752600"/>
            <a:ext cx="10906125" cy="3352800"/>
          </a:xfrm>
          <a:prstGeom prst="rect">
            <a:avLst/>
          </a:prstGeom>
        </p:spPr>
      </p:pic>
    </p:spTree>
    <p:extLst>
      <p:ext uri="{BB962C8B-B14F-4D97-AF65-F5344CB8AC3E}">
        <p14:creationId xmlns:p14="http://schemas.microsoft.com/office/powerpoint/2010/main" val="19201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73BD02-9CEA-6F75-9B49-15CE9CF8CBB2}"/>
              </a:ext>
            </a:extLst>
          </p:cNvPr>
          <p:cNvPicPr>
            <a:picLocks noChangeAspect="1"/>
          </p:cNvPicPr>
          <p:nvPr/>
        </p:nvPicPr>
        <p:blipFill>
          <a:blip r:embed="rId3"/>
          <a:stretch>
            <a:fillRect/>
          </a:stretch>
        </p:blipFill>
        <p:spPr>
          <a:xfrm>
            <a:off x="1290222" y="805269"/>
            <a:ext cx="8936854" cy="5247462"/>
          </a:xfrm>
          <a:prstGeom prst="rect">
            <a:avLst/>
          </a:prstGeom>
        </p:spPr>
      </p:pic>
    </p:spTree>
    <p:extLst>
      <p:ext uri="{BB962C8B-B14F-4D97-AF65-F5344CB8AC3E}">
        <p14:creationId xmlns:p14="http://schemas.microsoft.com/office/powerpoint/2010/main" val="342214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1088994" y="514334"/>
            <a:ext cx="10972800" cy="1143200"/>
          </a:xfrm>
          <a:prstGeom prst="rect">
            <a:avLst/>
          </a:prstGeom>
        </p:spPr>
        <p:txBody>
          <a:bodyPr spcFirstLastPara="1" vert="horz" wrap="square" lIns="121900" tIns="121900" rIns="121900" bIns="121900" rtlCol="0" anchor="b" anchorCtr="0">
            <a:noAutofit/>
          </a:bodyPr>
          <a:lstStyle/>
          <a:p>
            <a:r>
              <a:rPr lang="en" dirty="0"/>
              <a:t>Koszt wykonania programu</a:t>
            </a:r>
            <a:endParaRPr dirty="0"/>
          </a:p>
        </p:txBody>
      </p:sp>
      <p:sp>
        <p:nvSpPr>
          <p:cNvPr id="42" name="Google Shape;42;p9"/>
          <p:cNvSpPr txBox="1">
            <a:spLocks noGrp="1"/>
          </p:cNvSpPr>
          <p:nvPr>
            <p:ph type="body" idx="1"/>
          </p:nvPr>
        </p:nvSpPr>
        <p:spPr>
          <a:xfrm>
            <a:off x="467557" y="1795508"/>
            <a:ext cx="10972800" cy="4967600"/>
          </a:xfrm>
          <a:prstGeom prst="rect">
            <a:avLst/>
          </a:prstGeom>
        </p:spPr>
        <p:txBody>
          <a:bodyPr spcFirstLastPara="1" vert="horz" wrap="square" lIns="121900" tIns="121900" rIns="121900" bIns="121900" rtlCol="0" anchor="t" anchorCtr="0">
            <a:noAutofit/>
          </a:bodyPr>
          <a:lstStyle/>
          <a:p>
            <a:r>
              <a:rPr lang="en" dirty="0"/>
              <a:t>programowanie liniowe - tyle ile instrukcji</a:t>
            </a:r>
            <a:endParaRPr dirty="0"/>
          </a:p>
          <a:p>
            <a:pPr>
              <a:spcBef>
                <a:spcPts val="0"/>
              </a:spcBef>
            </a:pPr>
            <a:r>
              <a:rPr lang="en" dirty="0"/>
              <a:t>w ogólności - zależy od wielkości danych wejściowych</a:t>
            </a:r>
            <a:endParaRPr dirty="0"/>
          </a:p>
        </p:txBody>
      </p:sp>
    </p:spTree>
    <p:extLst>
      <p:ext uri="{BB962C8B-B14F-4D97-AF65-F5344CB8AC3E}">
        <p14:creationId xmlns:p14="http://schemas.microsoft.com/office/powerpoint/2010/main" val="530991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548109" y="480870"/>
            <a:ext cx="10972800" cy="1143200"/>
          </a:xfrm>
          <a:prstGeom prst="rect">
            <a:avLst/>
          </a:prstGeom>
        </p:spPr>
        <p:txBody>
          <a:bodyPr spcFirstLastPara="1" vert="horz" wrap="square" lIns="121900" tIns="121900" rIns="121900" bIns="121900" rtlCol="0" anchor="b" anchorCtr="0">
            <a:noAutofit/>
          </a:bodyPr>
          <a:lstStyle/>
          <a:p>
            <a:r>
              <a:rPr lang="en" dirty="0"/>
              <a:t>brute force</a:t>
            </a:r>
            <a:endParaRPr dirty="0"/>
          </a:p>
        </p:txBody>
      </p:sp>
      <p:sp>
        <p:nvSpPr>
          <p:cNvPr id="60" name="Google Shape;60;p12"/>
          <p:cNvSpPr txBox="1">
            <a:spLocks noGrp="1"/>
          </p:cNvSpPr>
          <p:nvPr>
            <p:ph type="body" idx="1"/>
          </p:nvPr>
        </p:nvSpPr>
        <p:spPr>
          <a:xfrm>
            <a:off x="609600" y="1600200"/>
            <a:ext cx="10972800" cy="4967600"/>
          </a:xfrm>
          <a:prstGeom prst="rect">
            <a:avLst/>
          </a:prstGeom>
        </p:spPr>
        <p:txBody>
          <a:bodyPr spcFirstLastPara="1" vert="horz" wrap="square" lIns="121900" tIns="121900" rIns="121900" bIns="121900" rtlCol="0" anchor="t" anchorCtr="0">
            <a:noAutofit/>
          </a:bodyPr>
          <a:lstStyle/>
          <a:p>
            <a:r>
              <a:rPr lang="en" dirty="0"/>
              <a:t>podejście </a:t>
            </a:r>
            <a:r>
              <a:rPr lang="pl-PL" dirty="0"/>
              <a:t>skuteczne </a:t>
            </a:r>
            <a:r>
              <a:rPr lang="en" dirty="0"/>
              <a:t>(zgad</a:t>
            </a:r>
            <a:r>
              <a:rPr lang="pl-PL" dirty="0" err="1"/>
              <a:t>uj</a:t>
            </a:r>
            <a:r>
              <a:rPr lang="en" dirty="0"/>
              <a:t> i sprawdź</a:t>
            </a:r>
            <a:r>
              <a:rPr lang="pl-PL" dirty="0"/>
              <a:t> do oporu</a:t>
            </a:r>
            <a:r>
              <a:rPr lang="en" dirty="0"/>
              <a:t>)</a:t>
            </a:r>
            <a:endParaRPr dirty="0"/>
          </a:p>
          <a:p>
            <a:pPr>
              <a:spcBef>
                <a:spcPts val="0"/>
              </a:spcBef>
            </a:pPr>
            <a:r>
              <a:rPr lang="en" dirty="0"/>
              <a:t>często bardzo dobrze działające</a:t>
            </a:r>
            <a:r>
              <a:rPr lang="pl-PL" dirty="0"/>
              <a:t>, </a:t>
            </a:r>
            <a:r>
              <a:rPr lang="pl-PL"/>
              <a:t>ale bardzo wolne</a:t>
            </a:r>
            <a:endParaRPr dirty="0"/>
          </a:p>
          <a:p>
            <a:pPr>
              <a:spcBef>
                <a:spcPts val="0"/>
              </a:spcBef>
            </a:pPr>
            <a:r>
              <a:rPr lang="en" dirty="0"/>
              <a:t>zysk: krótki czas kodowania</a:t>
            </a:r>
            <a:endParaRPr dirty="0"/>
          </a:p>
          <a:p>
            <a:pPr>
              <a:spcBef>
                <a:spcPts val="0"/>
              </a:spcBef>
            </a:pPr>
            <a:r>
              <a:rPr lang="en" dirty="0"/>
              <a:t>strata: koszt</a:t>
            </a:r>
            <a:endParaRPr dirty="0"/>
          </a:p>
          <a:p>
            <a:pPr marL="0" indent="0">
              <a:buNone/>
            </a:pPr>
            <a:endParaRPr dirty="0"/>
          </a:p>
          <a:p>
            <a:pPr marL="0" indent="0">
              <a:buNone/>
            </a:pPr>
            <a:endParaRPr dirty="0"/>
          </a:p>
        </p:txBody>
      </p:sp>
    </p:spTree>
    <p:extLst>
      <p:ext uri="{BB962C8B-B14F-4D97-AF65-F5344CB8AC3E}">
        <p14:creationId xmlns:p14="http://schemas.microsoft.com/office/powerpoint/2010/main" val="2464053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zentacja dotycząca burzy mózgów">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15870842_TF03460637.potx" id="{9A33DCDE-4F61-400A-A530-41D381E74002}" vid="{E0E878EE-BD19-4750-A181-B7B569584B26}"/>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Prezentacja biznesowa dotycząca burzy mózgów</Template>
  <TotalTime>29845</TotalTime>
  <Words>7027</Words>
  <Application>Microsoft Office PowerPoint</Application>
  <PresentationFormat>Panoramiczny</PresentationFormat>
  <Paragraphs>987</Paragraphs>
  <Slides>428</Slides>
  <Notes>425</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428</vt:i4>
      </vt:variant>
    </vt:vector>
  </HeadingPairs>
  <TitlesOfParts>
    <vt:vector size="438" baseType="lpstr">
      <vt:lpstr>Arial</vt:lpstr>
      <vt:lpstr>Arial</vt:lpstr>
      <vt:lpstr>Calibri</vt:lpstr>
      <vt:lpstr>Century Gothic</vt:lpstr>
      <vt:lpstr>Consolas</vt:lpstr>
      <vt:lpstr>Google Sans</vt:lpstr>
      <vt:lpstr>IBM Plex Serif</vt:lpstr>
      <vt:lpstr>Palatino Linotype</vt:lpstr>
      <vt:lpstr>Wingdings 2</vt:lpstr>
      <vt:lpstr>Prezentacja dotycząca burzy mózgów</vt:lpstr>
      <vt:lpstr> Język RUST</vt:lpstr>
      <vt:lpstr>Prezentacja programu PowerPoint</vt:lpstr>
      <vt:lpstr>O mnie</vt:lpstr>
      <vt:lpstr>Ten kurs</vt:lpstr>
      <vt:lpstr>Kurs adresowany m. in. do kandydatów na </vt:lpstr>
      <vt:lpstr>Wymagania wstępne</vt:lpstr>
      <vt:lpstr>Cele</vt:lpstr>
      <vt:lpstr>Szkic planu</vt:lpstr>
      <vt:lpstr>Prezentacja programu PowerPoint</vt:lpstr>
      <vt:lpstr>Plan  Czym jest RUST? Składnia Algorytmika Zastosowania </vt:lpstr>
      <vt:lpstr>RUST czyli Rdza  </vt:lpstr>
      <vt:lpstr>Rust – kompilowany język programowania ogólnego przeznaczenia rozwijany przez Fundację Mozilla.  </vt:lpstr>
      <vt:lpstr>Ale język jest młodszy niż większość  obecnie używanych…  </vt:lpstr>
      <vt:lpstr>Zatem dopiero zdobywa swoje miejsce  w IT  </vt:lpstr>
      <vt:lpstr>Czy warto uczyć się języka RUST?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Czy to chwilowy zachwyt czy trwały trend?  </vt:lpstr>
      <vt:lpstr>Prezentacja programu PowerPoint</vt:lpstr>
      <vt:lpstr>Prezentacja programu PowerPoint</vt:lpstr>
      <vt:lpstr>Prezentacja programu PowerPoint</vt:lpstr>
      <vt:lpstr>Jak wygląda społeczność RUSTA w porównaniu do społeczności C++?  </vt:lpstr>
      <vt:lpstr>Prezentacja programu PowerPoint</vt:lpstr>
      <vt:lpstr>Prezentacja programu PowerPoint</vt:lpstr>
      <vt:lpstr>Prezentacja programu PowerPoint</vt:lpstr>
      <vt:lpstr>Prezentacja programu PowerPoint</vt:lpstr>
      <vt:lpstr>    Media?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W Polsce?  </vt:lpstr>
      <vt:lpstr>Prezentacja programu PowerPoint</vt:lpstr>
      <vt:lpstr>Prezentacja programu PowerPoint</vt:lpstr>
      <vt:lpstr>Prezentacja programu PowerPoint</vt:lpstr>
      <vt:lpstr>Jak wygląda społeczność RUSTA w porównaniu do społeczności C++?  </vt:lpstr>
      <vt:lpstr>Których języków używał Pan/Pani w swoich projektach?  </vt:lpstr>
      <vt:lpstr>Prezentacja programu PowerPoint</vt:lpstr>
      <vt:lpstr>Do czego używał Pan/Pani Rusta w swoich projektach?  </vt:lpstr>
      <vt:lpstr>Prezentacja programu PowerPoint</vt:lpstr>
      <vt:lpstr>Prezentacja programu PowerPoint</vt:lpstr>
      <vt:lpstr>Prezentacja programu PowerPoint</vt:lpstr>
      <vt:lpstr>Prezentacja programu PowerPoint</vt:lpstr>
      <vt:lpstr>umiejętności</vt:lpstr>
      <vt:lpstr>Wiedza</vt:lpstr>
      <vt:lpstr>Stored program computer</vt:lpstr>
      <vt:lpstr>Kompletność Turinga</vt:lpstr>
      <vt:lpstr>Język programowania</vt:lpstr>
      <vt:lpstr>Język programowania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Można go używać stacjonarnie lub online </vt:lpstr>
      <vt:lpstr>   RUST Playground  </vt:lpstr>
      <vt:lpstr>Prezentacja programu PowerPoint</vt:lpstr>
      <vt:lpstr>Cargo</vt:lpstr>
      <vt:lpstr>Inne</vt:lpstr>
      <vt:lpstr>   Można go używać stacjonarnie lub online </vt:lpstr>
      <vt:lpstr>   Quick start</vt:lpstr>
      <vt:lpstr>   Czy jest?</vt:lpstr>
      <vt:lpstr>Prezentacja programu PowerPoint</vt:lpstr>
      <vt:lpstr>Prezentacja programu PowerPoint</vt:lpstr>
      <vt:lpstr>Prezentacja programu PowerPoint</vt:lpstr>
      <vt:lpstr>   Jak odpalić?</vt:lpstr>
      <vt:lpstr>    Struktura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Ćwiczenie - Quick start</vt:lpstr>
      <vt:lpstr>Prezentacja programu PowerPoint</vt:lpstr>
      <vt:lpstr>Prezentacja programu PowerPoint</vt:lpstr>
      <vt:lpstr>Koszt wykonania programu</vt:lpstr>
      <vt:lpstr>brute force</vt:lpstr>
      <vt:lpstr>Prezentacja programu PowerPoint</vt:lpstr>
      <vt:lpstr>Prezentacja programu PowerPoint</vt:lpstr>
      <vt:lpstr>   Proste typy danych</vt:lpstr>
      <vt:lpstr>Prezentacja programu PowerPoint</vt:lpstr>
      <vt:lpstr>Prezentacja programu PowerPoint</vt:lpstr>
      <vt:lpstr>Prezentacja programu PowerPoint</vt:lpstr>
      <vt:lpstr>Prezentacja programu PowerPoint</vt:lpstr>
      <vt:lpstr>    Zmienne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Stałe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Iterowanie - pętla WHILE</vt:lpstr>
      <vt:lpstr>Prezentacja programu PowerPoint</vt:lpstr>
      <vt:lpstr>Prezentacja programu PowerPoint</vt:lpstr>
      <vt:lpstr>Prezentacja programu PowerPoint</vt:lpstr>
      <vt:lpstr>Prezentacja programu PowerPoint</vt:lpstr>
      <vt:lpstr>Prezentacja programu PowerPoint</vt:lpstr>
      <vt:lpstr> Język RUST</vt:lpstr>
      <vt:lpstr> Język RUST</vt:lpstr>
      <vt:lpstr>Prezentacja programu PowerPoint</vt:lpstr>
      <vt:lpstr>    Working example?</vt:lpstr>
      <vt:lpstr>Prezentacja programu PowerPoint</vt:lpstr>
      <vt:lpstr>Prezentacja programu PowerPoint</vt:lpstr>
      <vt:lpstr>    Not working example…</vt:lpstr>
      <vt:lpstr>Prezentacja programu PowerPoint</vt:lpstr>
      <vt:lpstr>    Dziś wincyj zastosowań…</vt:lpstr>
      <vt:lpstr>Prezentacja programu PowerPoint</vt:lpstr>
      <vt:lpstr>Prezentacja programu PowerPoint</vt:lpstr>
      <vt:lpstr>Prezentacja programu PowerPoint</vt:lpstr>
      <vt:lpstr>Prezentacja programu PowerPoint</vt:lpstr>
      <vt:lpstr>   RUST w Krakowie?</vt:lpstr>
      <vt:lpstr>Prezentacja programu PowerPoint</vt:lpstr>
      <vt:lpstr>Prezentacja programu PowerPoint</vt:lpstr>
      <vt:lpstr>Prezentacja programu PowerPoint</vt:lpstr>
      <vt:lpstr>Prezentacja programu PowerPoint</vt:lpstr>
      <vt:lpstr>Prezentacja programu PowerPoint</vt:lpstr>
      <vt:lpstr>       Pytanie rekrutacyjne?</vt:lpstr>
      <vt:lpstr>Prezentacja programu PowerPoint</vt:lpstr>
      <vt:lpstr>    Jak powinniśmy wiedzieć, tak to nie wygląda</vt:lpstr>
      <vt:lpstr>    Na czym polega mechanizm zamrażania (freeze)?</vt:lpstr>
      <vt:lpstr>Prezentacja programu PowerPoint</vt:lpstr>
      <vt:lpstr>Prezentacja programu PowerPoint</vt:lpstr>
      <vt:lpstr>Prezentacja programu PowerPoint</vt:lpstr>
      <vt:lpstr>       Czym są domknięcia?</vt:lpstr>
      <vt:lpstr>Prezentacja programu PowerPoint</vt:lpstr>
      <vt:lpstr>Prezentacja programu PowerPoint</vt:lpstr>
      <vt:lpstr>    Co prawda, nie ma konstrukcji lambd, ale…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Można zawrzeć jedno w drugim…</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Plik manifestu (.toml)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Znane skrzynki?</vt:lpstr>
      <vt:lpstr>Prezentacja programu PowerPoint</vt:lpstr>
      <vt:lpstr>Prezentacja programu PowerPoint</vt:lpstr>
      <vt:lpstr>Prezentacja programu PowerPoint</vt:lpstr>
      <vt:lpstr>Prezentacja programu PowerPoint</vt:lpstr>
      <vt:lpstr>    Working example?</vt:lpstr>
      <vt:lpstr>Prezentacja programu PowerPoint</vt:lpstr>
      <vt:lpstr>    Generator haseł</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Kompilacja</vt:lpstr>
      <vt:lpstr>Prezentacja programu PowerPoint</vt:lpstr>
      <vt:lpstr>Prezentacja programu PowerPoint</vt:lpstr>
      <vt:lpstr>    RUST in REAL WORLD – cz.1</vt:lpstr>
      <vt:lpstr>    RUST dla data scientistów</vt:lpstr>
      <vt:lpstr> Język to sprawa drugorzędna, co trzeba umieć?</vt:lpstr>
      <vt:lpstr>Prezentacja programu PowerPoint</vt:lpstr>
      <vt:lpstr>    Odchylenie? Inne?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Język RUST</vt:lpstr>
      <vt:lpstr>Prezentacja programu PowerPoint</vt:lpstr>
      <vt:lpstr>Prezentacja programu PowerPoint</vt:lpstr>
      <vt:lpstr>Prezentacja programu PowerPoint</vt:lpstr>
      <vt:lpstr>Prezentacja programu PowerPoint</vt:lpstr>
      <vt:lpstr>Prezentacja programu PowerPoint</vt:lpstr>
      <vt:lpstr>    Jeszcze o typach danych</vt:lpstr>
      <vt:lpstr>      String</vt:lpstr>
      <vt:lpstr>Ciąg znaków w Ruście jest sekwencją znaków zakodowanych w UTF-8. </vt:lpstr>
      <vt:lpstr>Prezentacja programu PowerPoint</vt:lpstr>
      <vt:lpstr>Prezentacja programu PowerPoint</vt:lpstr>
      <vt:lpstr>      Slicing</vt:lpstr>
      <vt:lpstr>Prezentacja programu PowerPoint</vt:lpstr>
      <vt:lpstr>      Iteracja</vt:lpstr>
      <vt:lpstr>Prezentacja programu PowerPoint</vt:lpstr>
      <vt:lpstr>Prezentacja programu PowerPoint</vt:lpstr>
      <vt:lpstr>Prezentacja programu PowerPoint</vt:lpstr>
      <vt:lpstr>Prezentacja programu PowerPoint</vt:lpstr>
      <vt:lpstr>    default params (funkcje)</vt:lpstr>
      <vt:lpstr>Prezentacja programu PowerPoint</vt:lpstr>
      <vt:lpstr>Prezentacja programu PowerPoint</vt:lpstr>
      <vt:lpstr>Prezentacja programu PowerPoint</vt:lpstr>
      <vt:lpstr>    Mocna strona - makra</vt:lpstr>
      <vt:lpstr>Prezentacja programu PowerPoint</vt:lpstr>
      <vt:lpstr>    Cookbook – ćwiczenie 1</vt:lpstr>
      <vt:lpstr>  Wygenerować liczby z r. normalnego (1,2)</vt:lpstr>
      <vt:lpstr>      Wskazówka 1</vt:lpstr>
      <vt:lpstr>Prezentacja programu PowerPoint</vt:lpstr>
      <vt:lpstr>      Wskazówka 2</vt:lpstr>
      <vt:lpstr>Prezentacja programu PowerPoint</vt:lpstr>
      <vt:lpstr>      Rozwiązanie?</vt:lpstr>
      <vt:lpstr>Prezentacja programu PowerPoint</vt:lpstr>
      <vt:lpstr>    Cookbook – ćwiczenie 2</vt:lpstr>
      <vt:lpstr>Stworzyć tabelę Student i wrzucić dane o studencie: imię, nazwiska, nr indeksu, kierunek</vt:lpstr>
      <vt:lpstr>      Wskazówka </vt:lpstr>
      <vt:lpstr>Prezentacja programu PowerPoint</vt:lpstr>
      <vt:lpstr>    Cookbook – ćwiczenie 3</vt:lpstr>
      <vt:lpstr>Zmierzyć czas działania funkcji (np. zad.7) z zestawu 3</vt:lpstr>
      <vt:lpstr>     Wskazówka</vt:lpstr>
      <vt:lpstr>Prezentacja programu PowerPoint</vt:lpstr>
      <vt:lpstr>Wywołanie time::Instant::elapsed zwraca time::Duration. Ta metoda nie spowoduje mutacji ani zresetowania obiektu time::Instant.</vt:lpstr>
      <vt:lpstr>     Rozwiązanie?</vt:lpstr>
      <vt:lpstr>Prezentacja programu PowerPoint</vt:lpstr>
      <vt:lpstr>    Cookbook – ćwiczenie 4</vt:lpstr>
      <vt:lpstr>     Zmiana stref czasowych</vt:lpstr>
      <vt:lpstr>Prezentacja programu PowerPoint</vt:lpstr>
      <vt:lpstr>Wypisać czas w Hong-Kongu i w Brazylii</vt:lpstr>
      <vt:lpstr>Wskazówka</vt:lpstr>
      <vt:lpstr> Czas musi być skonwertowany przy użyciu struktury offset::FixedOffset, a UTC na UTC+8 i UTC-2.</vt:lpstr>
      <vt:lpstr>Rozwiązanie?</vt:lpstr>
      <vt:lpstr>Prezentacja programu PowerPoint</vt:lpstr>
      <vt:lpstr>    RUST in REAL WORLD – cz.2</vt:lpstr>
      <vt:lpstr>   RUST w analizie semantycznej (i testach)</vt:lpstr>
      <vt:lpstr> Język to sprawa drugorzędna, co trzeba umieć?</vt:lpstr>
      <vt:lpstr>    Czy mój adres jest OK?</vt:lpstr>
      <vt:lpstr>  Zakładam elementarną znajomość Regexa</vt:lpstr>
      <vt:lpstr>  https://docs.rs/regex/latest/regex/</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impl – funkcjonalność dla typu danych</vt:lpstr>
      <vt:lpstr>  impl – metody dla struktur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If/else  </vt:lpstr>
      <vt:lpstr>Prezentacja programu PowerPoint</vt:lpstr>
      <vt:lpstr>   Pętle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Matematyka dyskretna</dc:title>
  <dc:creator>Office Ogólny</dc:creator>
  <cp:lastModifiedBy>Office Ogólny</cp:lastModifiedBy>
  <cp:revision>1092</cp:revision>
  <dcterms:created xsi:type="dcterms:W3CDTF">2023-02-22T00:51:24Z</dcterms:created>
  <dcterms:modified xsi:type="dcterms:W3CDTF">2023-09-17T14:28:28Z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